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268" r:id="rId5"/>
    <p:sldId id="284" r:id="rId6"/>
    <p:sldId id="285" r:id="rId7"/>
    <p:sldId id="286" r:id="rId8"/>
    <p:sldId id="272" r:id="rId9"/>
    <p:sldId id="281" r:id="rId10"/>
    <p:sldId id="274" r:id="rId11"/>
    <p:sldId id="277" r:id="rId12"/>
    <p:sldId id="279" r:id="rId13"/>
    <p:sldId id="275" r:id="rId14"/>
    <p:sldId id="282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3458A-55CC-44A8-A860-0BB90B7D8C0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FD89-CFA7-4DA3-9A57-6CEE1D36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2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7938-DF2A-4479-ADD1-14C941599616}" type="datetime1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8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871-220E-4311-8F9D-CC5FCD93BBDE}" type="datetime1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27C-6D33-4FBB-B12D-B82AC12E0D98}" type="datetime1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7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F493-7548-4819-A87E-023FBC51A8A1}" type="datetime1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6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06ED-DF51-4191-84DE-BC729713831D}" type="datetime1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6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2F0-0612-4657-B0EE-A49B80A3CD2C}" type="datetime1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0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E955-E93F-4503-83CE-28FCE70D8DFC}" type="datetime1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8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77E-7BAB-4D2F-8700-EA1633DFAB1A}" type="datetime1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9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84C0-C6E7-49A4-9FEA-CC0F78EFA44E}" type="datetime1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F7BC-BB18-4028-BD4F-BC049A3398A6}" type="datetime1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6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D17D-6E5F-4486-A63C-28461DB84953}" type="datetime1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2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FAE5-6F81-4829-8D99-EE697593E6C7}" type="datetime1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E62D-9AF3-469F-AFE3-0C1588FD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0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599" y="296208"/>
            <a:ext cx="108044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ИСПОЛЬЗОВАНИЕ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РАЗНЫХ ВИДОВ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ОБУЧАЮЩИХ ДИКТАНТОВ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ПРИ ИЗУЧЕНИИ СЛОВ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С НЕПРОВЕРЯЕМОЙ ОРФОГРАММОЙ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ГОЛОВАНОВА ИРИНА БОРИСОВНА, </a:t>
            </a:r>
          </a:p>
          <a:p>
            <a:pPr algn="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читель начальных классов</a:t>
            </a:r>
          </a:p>
          <a:p>
            <a:pPr algn="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высшей  квалификационной  категории</a:t>
            </a:r>
          </a:p>
          <a:p>
            <a:pPr algn="r">
              <a:tabLst>
                <a:tab pos="114300" algn="l"/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ГУО «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Средняя школа № 11 г. Гомеля» </a:t>
            </a:r>
          </a:p>
          <a:p>
            <a:pPr algn="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</a:p>
          <a:p>
            <a:pPr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59383"/>
            <a:ext cx="1101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onstantia" panose="02030602050306030303" pitchFamily="18" charset="0"/>
              </a:rPr>
              <a:t>      </a:t>
            </a:r>
            <a:endParaRPr lang="ru-RU" sz="600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743" y="379965"/>
            <a:ext cx="821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Приёмы на каждый урок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уквенные диктанты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743" y="1705428"/>
            <a:ext cx="863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Три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гласных в слабой позиции</a:t>
            </a:r>
            <a:r>
              <a:rPr lang="ru-RU" sz="2400" b="1" dirty="0">
                <a:latin typeface="Constantia" panose="02030602050306030303" pitchFamily="18" charset="0"/>
              </a:rPr>
              <a:t>: 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r>
              <a:rPr lang="ru-RU" sz="2400" b="1" i="1" dirty="0" err="1" smtClean="0">
                <a:latin typeface="Constantia" panose="02030602050306030303" pitchFamily="18" charset="0"/>
              </a:rPr>
              <a:t>тЕлЕвизОр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 smtClean="0">
                <a:latin typeface="Constantia" panose="02030602050306030303" pitchFamily="18" charset="0"/>
              </a:rPr>
              <a:t>благОдАрить</a:t>
            </a:r>
            <a:r>
              <a:rPr lang="ru-RU" sz="2400" b="1" i="1" dirty="0" smtClean="0">
                <a:latin typeface="Constantia" panose="02030602050306030303" pitchFamily="18" charset="0"/>
              </a:rPr>
              <a:t>, </a:t>
            </a:r>
            <a:r>
              <a:rPr lang="ru-RU" sz="2400" b="1" i="1" dirty="0" err="1" smtClean="0">
                <a:latin typeface="Constantia" panose="02030602050306030303" pitchFamily="18" charset="0"/>
              </a:rPr>
              <a:t>бИлИОтека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АвтОмОбиль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тЕмпЕрАтура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нАОбОрот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вЕлОсИпед</a:t>
            </a:r>
            <a:r>
              <a:rPr lang="ru-RU" sz="2400" b="1" i="1" dirty="0">
                <a:latin typeface="Constantia" panose="02030602050306030303" pitchFamily="18" charset="0"/>
              </a:rPr>
              <a:t>. </a:t>
            </a:r>
            <a:endParaRPr lang="ru-RU" sz="2400" b="1" i="1" dirty="0" smtClean="0">
              <a:latin typeface="Constantia" panose="02030602050306030303" pitchFamily="18" charset="0"/>
            </a:endParaRPr>
          </a:p>
          <a:p>
            <a:endParaRPr lang="ru-RU" sz="2400" b="1" dirty="0">
              <a:latin typeface="Constantia" panose="02030602050306030303" pitchFamily="18" charset="0"/>
            </a:endParaRPr>
          </a:p>
          <a:p>
            <a:r>
              <a:rPr lang="ru-RU" sz="2400" b="1" dirty="0" smtClean="0">
                <a:latin typeface="Constantia" panose="02030602050306030303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Гласный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второго слога</a:t>
            </a:r>
            <a:r>
              <a:rPr lang="ru-RU" sz="2400" b="1" i="1" dirty="0">
                <a:latin typeface="Constantia" panose="02030602050306030303" pitchFamily="18" charset="0"/>
              </a:rPr>
              <a:t>: </a:t>
            </a:r>
            <a:endParaRPr lang="ru-RU" sz="2400" b="1" i="1" dirty="0" smtClean="0">
              <a:latin typeface="Constantia" panose="02030602050306030303" pitchFamily="18" charset="0"/>
            </a:endParaRPr>
          </a:p>
          <a:p>
            <a:r>
              <a:rPr lang="ru-RU" sz="2400" b="1" i="1" dirty="0" err="1" smtClean="0">
                <a:latin typeface="Constantia" panose="02030602050306030303" pitchFamily="18" charset="0"/>
              </a:rPr>
              <a:t>калЕндарь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инжЕнер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интЕресно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 smtClean="0">
                <a:latin typeface="Constantia" panose="02030602050306030303" pitchFamily="18" charset="0"/>
              </a:rPr>
              <a:t>горИзонт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карАндаш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алфАвит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автОмобиль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элЕктричество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космОнавт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библИотека</a:t>
            </a:r>
            <a:r>
              <a:rPr lang="ru-RU" sz="2400" b="1" i="1" dirty="0" smtClean="0">
                <a:latin typeface="Constantia" panose="02030602050306030303" pitchFamily="18" charset="0"/>
              </a:rPr>
              <a:t>.</a:t>
            </a:r>
          </a:p>
          <a:p>
            <a:endParaRPr lang="ru-RU" sz="2400" b="1" dirty="0">
              <a:latin typeface="Constantia" panose="02030602050306030303" pitchFamily="18" charset="0"/>
            </a:endParaRPr>
          </a:p>
          <a:p>
            <a:r>
              <a:rPr lang="ru-RU" sz="2400" b="1" dirty="0" smtClean="0">
                <a:latin typeface="Constantia" panose="02030602050306030303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Последний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звук каждого слова</a:t>
            </a:r>
            <a:r>
              <a:rPr lang="ru-RU" sz="2400" b="1" dirty="0">
                <a:latin typeface="Constantia" panose="02030602050306030303" pitchFamily="18" charset="0"/>
              </a:rPr>
              <a:t>: 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r>
              <a:rPr lang="ru-RU" sz="2400" b="1" i="1" dirty="0" err="1" smtClean="0">
                <a:latin typeface="Constantia" panose="02030602050306030303" pitchFamily="18" charset="0"/>
              </a:rPr>
              <a:t>огороД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языК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 smtClean="0">
                <a:latin typeface="Constantia" panose="02030602050306030303" pitchFamily="18" charset="0"/>
              </a:rPr>
              <a:t>карандаШ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обеД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завоД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 smtClean="0">
                <a:latin typeface="Constantia" panose="02030602050306030303" pitchFamily="18" charset="0"/>
              </a:rPr>
              <a:t>гороД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арбуЗ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горизонТ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завтраК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багаЖ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моркоВь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мороЗ</a:t>
            </a:r>
            <a:r>
              <a:rPr lang="ru-RU" sz="2400" b="1" i="1" dirty="0">
                <a:latin typeface="Constantia" panose="02030602050306030303" pitchFamily="18" charset="0"/>
              </a:rPr>
              <a:t>, </a:t>
            </a:r>
            <a:r>
              <a:rPr lang="ru-RU" sz="2400" b="1" i="1" dirty="0" err="1">
                <a:latin typeface="Constantia" panose="02030602050306030303" pitchFamily="18" charset="0"/>
              </a:rPr>
              <a:t>велосипеД</a:t>
            </a:r>
            <a:r>
              <a:rPr lang="ru-RU" sz="2400" b="1" i="1" dirty="0">
                <a:latin typeface="Constantia" panose="02030602050306030303" pitchFamily="18" charset="0"/>
              </a:rPr>
              <a:t>. 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59383"/>
            <a:ext cx="1101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onstantia" panose="02030602050306030303" pitchFamily="18" charset="0"/>
              </a:rPr>
              <a:t>      </a:t>
            </a:r>
            <a:endParaRPr lang="ru-RU" sz="600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743" y="379965"/>
            <a:ext cx="8215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Приёмы на каждый урок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уквенные диктанты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(</a:t>
            </a:r>
            <a:r>
              <a:rPr lang="ru-RU" sz="4000" b="1" i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криптограмма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710" t="34474" r="42765" b="35764"/>
          <a:stretch/>
        </p:blipFill>
        <p:spPr>
          <a:xfrm>
            <a:off x="246743" y="2353367"/>
            <a:ext cx="7688512" cy="30980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12589" y="3490275"/>
            <a:ext cx="61778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	Запиши </a:t>
            </a:r>
            <a:r>
              <a:rPr lang="ru-RU" sz="3200" dirty="0">
                <a:solidFill>
                  <a:srgbClr val="000000"/>
                </a:solidFill>
                <a:latin typeface="Constantia" panose="02030602050306030303" pitchFamily="18" charset="0"/>
              </a:rPr>
              <a:t>по порядку названия зимних и весенних месяцев</a:t>
            </a:r>
            <a:r>
              <a:rPr lang="ru-RU" sz="3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.</a:t>
            </a:r>
            <a:r>
              <a:rPr lang="ru-RU" sz="3200" dirty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prstClr val="black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200" dirty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Запиши </a:t>
            </a:r>
            <a:r>
              <a:rPr lang="ru-RU" sz="3200" dirty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выделенные буквы в соответствии с номером, чтобы получилось новое слово.</a:t>
            </a:r>
          </a:p>
          <a:p>
            <a:pPr lvl="0" algn="just"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59383"/>
            <a:ext cx="1101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onstantia" panose="02030602050306030303" pitchFamily="18" charset="0"/>
              </a:rPr>
              <a:t>      </a:t>
            </a:r>
            <a:endParaRPr lang="ru-RU" sz="600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743" y="379965"/>
            <a:ext cx="8215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Приёмы на каждый урок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уквенные диктанты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(</a:t>
            </a:r>
            <a:r>
              <a:rPr lang="ru-RU" sz="4000" b="1" i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логогрифы </a:t>
            </a:r>
            <a:r>
              <a:rPr lang="ru-RU" sz="2400" b="1" i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– 1 лишняя буква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300" y="3737000"/>
            <a:ext cx="10528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ЫАЫПЫРЫЕЫЛЫЬЫ -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ОСООЕНООТОЯООБОРООЬО -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59383"/>
            <a:ext cx="1101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onstantia" panose="02030602050306030303" pitchFamily="18" charset="0"/>
              </a:rPr>
              <a:t>      </a:t>
            </a:r>
            <a:endParaRPr lang="ru-RU" sz="600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743" y="379965"/>
            <a:ext cx="821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Приёмы на каждый урок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цифровые диктанты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743" y="1860930"/>
            <a:ext cx="11475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r>
              <a:rPr lang="ru-RU" sz="2400" b="1" dirty="0" smtClean="0">
                <a:latin typeface="Constantia" panose="02030602050306030303" pitchFamily="18" charset="0"/>
              </a:rPr>
              <a:t>Зашифруйте безударные гласные с помощью цифр: 1 – о, 2 – а. Сложите все записанные числа, запишите ответ.</a:t>
            </a:r>
          </a:p>
          <a:p>
            <a:endParaRPr lang="ru-RU" sz="2400" b="1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321" y="2718100"/>
            <a:ext cx="98059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тЕлЕвиз</a:t>
            </a:r>
            <a:r>
              <a:rPr lang="ru-RU" sz="4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р</a:t>
            </a:r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благ</a:t>
            </a:r>
            <a:r>
              <a:rPr lang="ru-RU" sz="4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д</a:t>
            </a:r>
            <a:r>
              <a:rPr lang="ru-RU" sz="4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А</a:t>
            </a:r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рить</a:t>
            </a:r>
            <a:r>
              <a:rPr lang="ru-RU" sz="4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бИблИ</a:t>
            </a:r>
            <a:r>
              <a:rPr lang="ru-RU" sz="4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тека</a:t>
            </a:r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А</a:t>
            </a:r>
            <a:r>
              <a:rPr lang="ru-RU" sz="4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вт</a:t>
            </a:r>
            <a:r>
              <a:rPr lang="ru-RU" sz="4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ru-RU" sz="4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м</a:t>
            </a:r>
            <a:r>
              <a:rPr lang="ru-RU" sz="4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ru-RU" sz="4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биль</a:t>
            </a:r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, </a:t>
            </a:r>
            <a:r>
              <a:rPr lang="ru-RU" sz="4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тЕмпЕр</a:t>
            </a:r>
            <a:r>
              <a:rPr lang="ru-RU" sz="4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А</a:t>
            </a:r>
            <a:r>
              <a:rPr lang="ru-RU" sz="4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тура</a:t>
            </a:r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, </a:t>
            </a:r>
            <a:r>
              <a:rPr lang="ru-RU" sz="4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н</a:t>
            </a:r>
            <a:r>
              <a:rPr lang="ru-RU" sz="4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АО</a:t>
            </a:r>
            <a:r>
              <a:rPr lang="ru-RU" sz="4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б</a:t>
            </a:r>
            <a:r>
              <a:rPr lang="ru-RU" sz="4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ru-RU" sz="4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рот</a:t>
            </a:r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вЕл</a:t>
            </a:r>
            <a:r>
              <a:rPr lang="ru-RU" sz="4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ru-RU" sz="40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сИпед</a:t>
            </a:r>
            <a:endParaRPr lang="ru-RU" sz="4000" b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4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4000" b="1" dirty="0" smtClean="0">
                <a:latin typeface="Constantia" panose="02030602050306030303" pitchFamily="18" charset="0"/>
              </a:rPr>
              <a:t>1, 1, 2, 1, 2, 1, 1, 2, 2, 1, 1, 1</a:t>
            </a:r>
          </a:p>
          <a:p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                                    = 16</a:t>
            </a:r>
            <a:endParaRPr lang="ru-RU" sz="4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59383"/>
            <a:ext cx="1101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onstantia" panose="02030602050306030303" pitchFamily="18" charset="0"/>
              </a:rPr>
              <a:t>      </a:t>
            </a:r>
            <a:endParaRPr lang="ru-RU" sz="600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77800" y="266700"/>
            <a:ext cx="12026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Обучающие словарные диктанты способствуют:</a:t>
            </a:r>
          </a:p>
          <a:p>
            <a:pPr marL="1257300" lvl="2" indent="-342900"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интеграции </a:t>
            </a: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знаний;</a:t>
            </a:r>
          </a:p>
          <a:p>
            <a:pPr marL="1257300" lvl="2" indent="-342900"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развитию </a:t>
            </a: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произвольности и концентрации внимания; </a:t>
            </a:r>
          </a:p>
          <a:p>
            <a:pPr marL="1257300" lvl="2" indent="-342900"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усложнению словарного запаса; </a:t>
            </a:r>
          </a:p>
          <a:p>
            <a:pPr marL="1257300" lvl="2" indent="-342900"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формированию умения преобразовывать информацию; </a:t>
            </a:r>
          </a:p>
          <a:p>
            <a:pPr marL="1257300" lvl="2" indent="-342900"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развитию </a:t>
            </a: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моторно-слуховых и зрительных ассоциаций; </a:t>
            </a:r>
          </a:p>
          <a:p>
            <a:pPr marL="1257300" lvl="2" indent="-342900"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применению в речи грамматических норм языка; </a:t>
            </a:r>
          </a:p>
          <a:p>
            <a:pPr marL="1257300" lvl="2" indent="-342900"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развитию умений осуществлять самоконтроль </a:t>
            </a: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учебной деятельности;</a:t>
            </a:r>
          </a:p>
          <a:p>
            <a:pPr marL="1257300" lvl="2" indent="-342900"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формированию орфографического </a:t>
            </a:r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навыка,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активизации познавательной деятельности учащихся через элементы </a:t>
            </a:r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занимательности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.</a:t>
            </a:r>
          </a:p>
          <a:p>
            <a:pPr lvl="2"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59383"/>
            <a:ext cx="1101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onstantia" panose="02030602050306030303" pitchFamily="18" charset="0"/>
              </a:rPr>
              <a:t>      </a:t>
            </a:r>
            <a:endParaRPr lang="ru-RU" sz="600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305494"/>
            <a:ext cx="1137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Результаты работы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достигнута положительная динамика результатов в формировании орфографического навыка учащихся;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повысилась мотивация учащихся к изучению русского языка, и в частности, к орфографии;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использование обучающих словарных диктантов </a:t>
            </a: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даёт возможность 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получить сравнительные данные о состоянии орфографической грамотности учащихся через любой промежуток времени, так как интервал между диктантами </a:t>
            </a: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увеличивается 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или </a:t>
            </a: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сокращается 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 зависимости от дидактических задач</a:t>
            </a: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23636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Основная трудность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усвоения основ орфографии 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–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достаточно большое количество слов, правописание которых не  определяется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ни правилами, ни произношением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словарные слова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).</a:t>
            </a:r>
            <a:endParaRPr lang="ru-RU" sz="4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100" y="775179"/>
            <a:ext cx="115080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Учебной программой по русскому языку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для </a:t>
            </a:r>
            <a:r>
              <a:rPr lang="en-US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II – IV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классов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>
                <a:solidFill>
                  <a:srgbClr val="002060"/>
                </a:solidFill>
                <a:latin typeface="Constantia" panose="02030602050306030303" pitchFamily="18" charset="0"/>
              </a:rPr>
              <a:t>п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редусмотрено обязательное изучение 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6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138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словарных слов.</a:t>
            </a:r>
            <a:endParaRPr lang="ru-RU" sz="4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00" y="525108"/>
            <a:ext cx="11874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ДИКТАНТ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тренировочное орфографическое упражнение;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средство контроля;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800" b="1" dirty="0">
                <a:solidFill>
                  <a:srgbClr val="002060"/>
                </a:solidFill>
                <a:latin typeface="Constantia" panose="02030602050306030303" pitchFamily="18" charset="0"/>
              </a:rPr>
              <a:t>в</a:t>
            </a:r>
            <a:r>
              <a:rPr lang="ru-RU" sz="3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ид работы по формированию орфографического навыка.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14" y="494943"/>
            <a:ext cx="114662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ДИКТАНТ </a:t>
            </a:r>
            <a:r>
              <a:rPr lang="ru-RU" sz="2800" b="1" i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(достоинства)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2000" b="1" i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предъявление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образцового по стилю текста 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+ отработка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написания 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орфограмм;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универсальность в сфере применения;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методика проста и понятна;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не требует дополнительных навыков и 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           времени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для подготовки учащихся;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не является специфичным для русского языка;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выполняет функцию </a:t>
            </a:r>
            <a:r>
              <a:rPr lang="ru-RU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тренингового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упражнения.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14" y="494943"/>
            <a:ext cx="114662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ДИКТАНТ </a:t>
            </a:r>
            <a:r>
              <a:rPr lang="ru-RU" sz="2800" b="1" i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(недостатки)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2000" b="1" i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одна из самых распространённых форм контроля;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искусственная форма, ведь в жизни мы редко пишем 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под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диктовку;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восприятие на слух орфографии и 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пунктуации;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не используется в полной мере 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            коррекционная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работа по 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исправлению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и предупреждению ошибок;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объективность выставления отметок (сложность, объём, исправления, проверка в парах).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4300" algn="l"/>
                <a:tab pos="228600" algn="l"/>
              </a:tabLst>
            </a:pP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857" y="761643"/>
            <a:ext cx="1146628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Надо </a:t>
            </a:r>
            <a:r>
              <a:rPr lang="ru-RU" sz="4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использовать </a:t>
            </a:r>
            <a:r>
              <a:rPr lang="ru-RU" sz="4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полную палитру </a:t>
            </a:r>
            <a:endParaRPr lang="ru-RU" sz="4800" b="1" dirty="0" smtClean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всех </a:t>
            </a:r>
            <a:r>
              <a:rPr lang="ru-RU" sz="4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видов диктантов, </a:t>
            </a:r>
            <a:endParaRPr lang="ru-RU" sz="4800" b="1" dirty="0" smtClean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развивая </a:t>
            </a:r>
            <a:r>
              <a:rPr lang="ru-RU" sz="4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 детей те </a:t>
            </a:r>
            <a:endParaRPr lang="ru-RU" sz="4800" b="1" dirty="0" smtClean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КОМПЕТЕНЦИИ</a:t>
            </a:r>
            <a:r>
              <a:rPr lang="ru-RU" sz="4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, </a:t>
            </a:r>
            <a:endParaRPr lang="ru-RU" sz="4800" b="1" dirty="0" smtClean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которые </a:t>
            </a:r>
            <a:r>
              <a:rPr lang="ru-RU" sz="4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им пригодятся в жизни.</a:t>
            </a:r>
            <a:endParaRPr lang="ru-RU" sz="4800" b="1" dirty="0" smtClean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59383"/>
            <a:ext cx="1101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onstantia" panose="02030602050306030303" pitchFamily="18" charset="0"/>
              </a:rPr>
              <a:t>      </a:t>
            </a:r>
            <a:endParaRPr lang="ru-RU" sz="6000" dirty="0">
              <a:latin typeface="Constantia" panose="02030602050306030303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72820"/>
              </p:ext>
            </p:extLst>
          </p:nvPr>
        </p:nvGraphicFramePr>
        <p:xfrm>
          <a:off x="1033690" y="3883209"/>
          <a:ext cx="1980000" cy="1728000"/>
        </p:xfrm>
        <a:graphic>
          <a:graphicData uri="http://schemas.openxmlformats.org/drawingml/2006/table">
            <a:tbl>
              <a:tblPr firstRow="1" firstCol="1" bandRow="1"/>
              <a:tblGrid>
                <a:gridCol w="660000">
                  <a:extLst>
                    <a:ext uri="{9D8B030D-6E8A-4147-A177-3AD203B41FA5}">
                      <a16:colId xmlns:a16="http://schemas.microsoft.com/office/drawing/2014/main" val="1552337123"/>
                    </a:ext>
                  </a:extLst>
                </a:gridCol>
                <a:gridCol w="660000">
                  <a:extLst>
                    <a:ext uri="{9D8B030D-6E8A-4147-A177-3AD203B41FA5}">
                      <a16:colId xmlns:a16="http://schemas.microsoft.com/office/drawing/2014/main" val="1639319185"/>
                    </a:ext>
                  </a:extLst>
                </a:gridCol>
                <a:gridCol w="660000">
                  <a:extLst>
                    <a:ext uri="{9D8B030D-6E8A-4147-A177-3AD203B41FA5}">
                      <a16:colId xmlns:a16="http://schemas.microsoft.com/office/drawing/2014/main" val="288465368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49696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20008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59027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14895"/>
              </p:ext>
            </p:extLst>
          </p:nvPr>
        </p:nvGraphicFramePr>
        <p:xfrm>
          <a:off x="4225470" y="4482408"/>
          <a:ext cx="5760000" cy="936000"/>
        </p:xfrm>
        <a:graphic>
          <a:graphicData uri="http://schemas.openxmlformats.org/drawingml/2006/table">
            <a:tbl>
              <a:tblPr firstRow="1" firstCol="1" bandRow="1"/>
              <a:tblGrid>
                <a:gridCol w="576000">
                  <a:extLst>
                    <a:ext uri="{9D8B030D-6E8A-4147-A177-3AD203B41FA5}">
                      <a16:colId xmlns:a16="http://schemas.microsoft.com/office/drawing/2014/main" val="106505204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10920527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6537100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0674501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94120419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3267195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77514124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9352035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61151194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799048338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37188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6743" y="379965"/>
            <a:ext cx="8215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Приёмы на каждый урок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уквенные диктанты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(</a:t>
            </a:r>
            <a:r>
              <a:rPr lang="ru-RU" sz="4000" b="1" i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шифровки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59383"/>
            <a:ext cx="1101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onstantia" panose="02030602050306030303" pitchFamily="18" charset="0"/>
              </a:rPr>
              <a:t>      </a:t>
            </a:r>
            <a:endParaRPr lang="ru-RU" sz="600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743" y="379965"/>
            <a:ext cx="8215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Приёмы на каждый урок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уквенные диктанты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(</a:t>
            </a:r>
            <a:r>
              <a:rPr lang="ru-RU" sz="4000" b="1" i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шифровки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  <a:tabLst>
                <a:tab pos="114300" algn="l"/>
                <a:tab pos="228600" algn="l"/>
              </a:tabLst>
            </a:pPr>
            <a:endParaRPr lang="ru-RU" sz="40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4970523"/>
            <a:ext cx="1104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onstantia" panose="02030602050306030303" pitchFamily="18" charset="0"/>
                <a:ea typeface="Times New Roman" panose="02020603050405020304" pitchFamily="18" charset="0"/>
              </a:rPr>
              <a:t>Допиши недостающие буквы в алфавитном порядке. Составь из этих букв слово.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622" t="31930" r="38580" b="61285"/>
          <a:stretch/>
        </p:blipFill>
        <p:spPr>
          <a:xfrm>
            <a:off x="0" y="3644347"/>
            <a:ext cx="11979579" cy="124187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62D-9AF3-469F-AFE3-0C1588FD02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470</Words>
  <Application>Microsoft Office PowerPoint</Application>
  <PresentationFormat>Широкоэкранный</PresentationFormat>
  <Paragraphs>138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36</cp:revision>
  <dcterms:created xsi:type="dcterms:W3CDTF">2019-10-09T06:14:27Z</dcterms:created>
  <dcterms:modified xsi:type="dcterms:W3CDTF">2019-10-28T04:19:04Z</dcterms:modified>
</cp:coreProperties>
</file>