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77" r:id="rId2"/>
    <p:sldId id="278" r:id="rId3"/>
    <p:sldId id="279" r:id="rId4"/>
    <p:sldId id="280" r:id="rId5"/>
    <p:sldId id="281" r:id="rId6"/>
    <p:sldId id="270" r:id="rId7"/>
    <p:sldId id="273" r:id="rId8"/>
    <p:sldId id="275" r:id="rId9"/>
    <p:sldId id="283" r:id="rId10"/>
    <p:sldId id="258" r:id="rId11"/>
    <p:sldId id="288" r:id="rId12"/>
    <p:sldId id="259" r:id="rId13"/>
    <p:sldId id="260" r:id="rId14"/>
    <p:sldId id="261" r:id="rId15"/>
    <p:sldId id="290" r:id="rId16"/>
    <p:sldId id="291" r:id="rId17"/>
    <p:sldId id="262" r:id="rId18"/>
    <p:sldId id="269" r:id="rId19"/>
    <p:sldId id="285" r:id="rId20"/>
    <p:sldId id="286" r:id="rId21"/>
    <p:sldId id="287" r:id="rId22"/>
    <p:sldId id="300" r:id="rId23"/>
    <p:sldId id="301" r:id="rId24"/>
    <p:sldId id="271" r:id="rId25"/>
    <p:sldId id="289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68" r:id="rId35"/>
    <p:sldId id="302" r:id="rId36"/>
    <p:sldId id="272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0099"/>
    <a:srgbClr val="009900"/>
    <a:srgbClr val="003300"/>
    <a:srgbClr val="660066"/>
    <a:srgbClr val="A50021"/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FCAF-7A8C-41EC-9D13-F2212F69234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2080-13D2-4257-8BAE-ED22C8998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2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2080-13D2-4257-8BAE-ED22C899868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4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44.jpeg"/><Relationship Id="rId18" Type="http://schemas.openxmlformats.org/officeDocument/2006/relationships/slide" Target="slide34.xml"/><Relationship Id="rId3" Type="http://schemas.openxmlformats.org/officeDocument/2006/relationships/slide" Target="slide27.xml"/><Relationship Id="rId7" Type="http://schemas.openxmlformats.org/officeDocument/2006/relationships/image" Target="../media/image41.jpeg"/><Relationship Id="rId12" Type="http://schemas.openxmlformats.org/officeDocument/2006/relationships/slide" Target="slide31.xml"/><Relationship Id="rId17" Type="http://schemas.openxmlformats.org/officeDocument/2006/relationships/image" Target="../media/image46.jpeg"/><Relationship Id="rId2" Type="http://schemas.openxmlformats.org/officeDocument/2006/relationships/image" Target="../media/image39.png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43.jpeg"/><Relationship Id="rId5" Type="http://schemas.openxmlformats.org/officeDocument/2006/relationships/slide" Target="slide26.xml"/><Relationship Id="rId15" Type="http://schemas.openxmlformats.org/officeDocument/2006/relationships/image" Target="../media/image45.jpeg"/><Relationship Id="rId10" Type="http://schemas.openxmlformats.org/officeDocument/2006/relationships/slide" Target="slide28.xml"/><Relationship Id="rId4" Type="http://schemas.openxmlformats.org/officeDocument/2006/relationships/image" Target="../media/image40.png"/><Relationship Id="rId9" Type="http://schemas.openxmlformats.org/officeDocument/2006/relationships/image" Target="../media/image42.jpeg"/><Relationship Id="rId1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Отгадайте загадки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024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+mn-lt"/>
              </a:rPr>
              <a:t>ПЛОДЫ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6600"/>
                </a:solidFill>
                <a:effectLst/>
                <a:latin typeface="+mn-lt"/>
              </a:rPr>
              <a:t>(по типу околоплодника)</a:t>
            </a:r>
            <a:endParaRPr lang="ru-RU" sz="2800" dirty="0">
              <a:solidFill>
                <a:srgbClr val="0066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3622" y="2057400"/>
            <a:ext cx="67818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Сухие 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 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Сочные</a:t>
            </a:r>
          </a:p>
          <a:p>
            <a:pPr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</a:rPr>
              <a:t>невскрывающиеся   вскрывающиеся  </a:t>
            </a:r>
          </a:p>
          <a:p>
            <a:pPr>
              <a:buNone/>
            </a:pP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                   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                     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   </a:t>
            </a:r>
          </a:p>
          <a:p>
            <a:pPr>
              <a:buNone/>
            </a:pP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05100" y="1933436"/>
            <a:ext cx="1143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88925" y="1942539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173974" y="3091217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390900" y="3073021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897" y="3244172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209801" cy="16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481" y="4158572"/>
            <a:ext cx="2286000" cy="16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ПЛОДЫ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(по количеству семян)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       Односемянные 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         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Многосемянные</a:t>
            </a: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71736" y="1857364"/>
            <a:ext cx="1500198" cy="61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2066" y="1857364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308319.userapi.com/v308319862/1727/SiqAxrtOSa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nthroposophie.net/wiki/images/thumb/3/39/Sunflower_Seeds_Kaldari.jpg/800px-Sunflower_Seeds_Kalda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50057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94272"/>
            <a:ext cx="8229600" cy="6900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Сухие невскрывающиеся плоды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11606" y="14097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44940" y="2759122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998936" y="27424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086894" y="2774251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07173" y="27424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159346" y="27424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578370" y="27424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24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962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367" y="39624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3100" y="39624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5048" y="39624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2381073" y="1485900"/>
            <a:ext cx="18884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466306" y="1490449"/>
            <a:ext cx="2383" cy="528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888967" y="15621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40346" y="1409700"/>
            <a:ext cx="794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924800" y="1409700"/>
            <a:ext cx="794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96888" y="2035222"/>
            <a:ext cx="125571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99"/>
                </a:solidFill>
              </a:rPr>
              <a:t>Орех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47448" y="2035222"/>
            <a:ext cx="1114567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99"/>
                </a:solidFill>
              </a:rPr>
              <a:t>Орешек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29661" y="2035222"/>
            <a:ext cx="1143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99"/>
                </a:solidFill>
              </a:rPr>
              <a:t>Желудь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19600" y="2035222"/>
            <a:ext cx="13335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99"/>
                </a:solidFill>
              </a:rPr>
              <a:t>Крылатка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42463" y="2035222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90099"/>
                </a:solidFill>
              </a:rPr>
              <a:t>Зерновка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543800" y="2035222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</a:rPr>
              <a:t>Семянка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1000" y="2992840"/>
            <a:ext cx="125571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лещина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31560" y="2992840"/>
            <a:ext cx="1114567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гречиха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13773" y="2992840"/>
            <a:ext cx="1143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дуб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303712" y="2992840"/>
            <a:ext cx="13335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клен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вяз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826575" y="299284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пшеница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7912" y="299284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подсол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 err="1" smtClean="0">
                <a:solidFill>
                  <a:srgbClr val="006600"/>
                </a:solidFill>
              </a:rPr>
              <a:t>нечник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53" y="278028"/>
            <a:ext cx="8229600" cy="1266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+mn-lt"/>
              </a:rPr>
              <a:t>Сухие вскрывающиеся плоды</a:t>
            </a:r>
            <a:endParaRPr lang="ru-RU" b="1" dirty="0">
              <a:solidFill>
                <a:srgbClr val="FF0000"/>
              </a:solidFill>
              <a:effectLst/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43794" y="1519451"/>
            <a:ext cx="3275806" cy="995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605853" y="1519451"/>
            <a:ext cx="813747" cy="1024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8" idx="0"/>
          </p:cNvCxnSpPr>
          <p:nvPr/>
        </p:nvCxnSpPr>
        <p:spPr>
          <a:xfrm>
            <a:off x="4419600" y="1519451"/>
            <a:ext cx="1333500" cy="1024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9" idx="0"/>
          </p:cNvCxnSpPr>
          <p:nvPr/>
        </p:nvCxnSpPr>
        <p:spPr>
          <a:xfrm>
            <a:off x="4419600" y="1519451"/>
            <a:ext cx="3503494" cy="1024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877094" y="3047431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085306" y="3047431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23706" y="313591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733506" y="3076829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8" y="4548685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3353" y="4451445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72485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9194" y="4343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1294" y="2543654"/>
            <a:ext cx="1905000" cy="556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990099"/>
                </a:solidFill>
              </a:rPr>
              <a:t>Листовка</a:t>
            </a:r>
            <a:endParaRPr lang="ru-RU" sz="2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00300" y="2543654"/>
            <a:ext cx="1905000" cy="556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990099"/>
                </a:solidFill>
              </a:rPr>
              <a:t>Боб</a:t>
            </a:r>
            <a:endParaRPr lang="ru-RU" sz="2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00600" y="2543654"/>
            <a:ext cx="1905000" cy="556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990099"/>
                </a:solidFill>
              </a:rPr>
              <a:t>Стручок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70594" y="2543654"/>
            <a:ext cx="1905000" cy="556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0099"/>
                </a:solidFill>
              </a:rPr>
              <a:t>Коробочка</a:t>
            </a:r>
            <a:endParaRPr lang="ru-RU" sz="2600" dirty="0">
              <a:solidFill>
                <a:srgbClr val="99009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1294" y="3352800"/>
            <a:ext cx="1905000" cy="835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Живокость полевая, ваточник 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00300" y="3352800"/>
            <a:ext cx="1905000" cy="835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Фасоль</a:t>
            </a:r>
            <a:r>
              <a:rPr lang="ru-RU" sz="2000" dirty="0">
                <a:solidFill>
                  <a:srgbClr val="006600"/>
                </a:solidFill>
              </a:rPr>
              <a:t>, </a:t>
            </a:r>
            <a:r>
              <a:rPr lang="ru-RU" sz="2000" dirty="0" smtClean="0">
                <a:solidFill>
                  <a:srgbClr val="006600"/>
                </a:solidFill>
              </a:rPr>
              <a:t>боб, </a:t>
            </a:r>
            <a:r>
              <a:rPr lang="ru-RU" sz="2000" dirty="0">
                <a:solidFill>
                  <a:srgbClr val="006600"/>
                </a:solidFill>
              </a:rPr>
              <a:t>горох 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00600" y="3352800"/>
            <a:ext cx="1905000" cy="835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Капуста, </a:t>
            </a:r>
            <a:r>
              <a:rPr lang="ru-RU" sz="2000" dirty="0">
                <a:solidFill>
                  <a:srgbClr val="006600"/>
                </a:solidFill>
              </a:rPr>
              <a:t>редька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70594" y="3352800"/>
            <a:ext cx="1905000" cy="835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Мак</a:t>
            </a:r>
            <a:r>
              <a:rPr lang="ru-RU" sz="2000" dirty="0">
                <a:solidFill>
                  <a:srgbClr val="006600"/>
                </a:solidFill>
              </a:rPr>
              <a:t>, </a:t>
            </a:r>
            <a:r>
              <a:rPr lang="ru-RU" sz="2000" dirty="0" smtClean="0">
                <a:solidFill>
                  <a:srgbClr val="006600"/>
                </a:solidFill>
              </a:rPr>
              <a:t>тюльпан, гвоздика </a:t>
            </a:r>
            <a:endParaRPr lang="ru-RU" sz="20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38912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+mn-lt"/>
              </a:rPr>
              <a:t>Сочные плоды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68524"/>
            <a:ext cx="9144000" cy="45560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990099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0000CC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</a:t>
            </a:r>
            <a:endParaRPr lang="ru-RU" sz="2000" dirty="0"/>
          </a:p>
        </p:txBody>
      </p:sp>
      <p:cxnSp>
        <p:nvCxnSpPr>
          <p:cNvPr id="5" name="Прямая со стрелкой 4"/>
          <p:cNvCxnSpPr>
            <a:endCxn id="4" idx="0"/>
          </p:cNvCxnSpPr>
          <p:nvPr/>
        </p:nvCxnSpPr>
        <p:spPr>
          <a:xfrm flipH="1">
            <a:off x="1486297" y="1160061"/>
            <a:ext cx="3045896" cy="668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15338" y="1160061"/>
            <a:ext cx="216855" cy="662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32193" y="1160061"/>
            <a:ext cx="2973904" cy="662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86594" y="2452391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67001" y="2286000"/>
            <a:ext cx="685799" cy="424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358143" y="2466039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571206" y="2466039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58694" y="2162033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074301" y="2237664"/>
            <a:ext cx="400792" cy="548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973094" y="2480255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9012" y="2948882"/>
            <a:ext cx="1588" cy="685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286794" y="3390503"/>
            <a:ext cx="761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299454" y="3366394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76800" y="3008366"/>
            <a:ext cx="0" cy="763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10313" y="3403479"/>
            <a:ext cx="8648" cy="381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656350" y="3395643"/>
            <a:ext cx="1588" cy="42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80821" y="3390900"/>
            <a:ext cx="1588" cy="405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94" y="457427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795" y="4726674"/>
            <a:ext cx="1291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338" y="4556486"/>
            <a:ext cx="1220327" cy="10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5638800" y="4529690"/>
            <a:ext cx="948513" cy="126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9327" y="4442517"/>
            <a:ext cx="1116111" cy="11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1682" y="4535288"/>
            <a:ext cx="801584" cy="11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1828800"/>
            <a:ext cx="2362994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0099"/>
                </a:solidFill>
              </a:rPr>
              <a:t>Односемянные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991876" y="1828800"/>
            <a:ext cx="2646924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0099"/>
                </a:solidFill>
              </a:rPr>
              <a:t>Многосемянные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24600" y="1828800"/>
            <a:ext cx="2362994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>
                <a:solidFill>
                  <a:srgbClr val="990099"/>
                </a:solidFill>
              </a:rPr>
              <a:t>Сборные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7612" y="2771633"/>
            <a:ext cx="1378417" cy="424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Костянка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77750" y="2744337"/>
            <a:ext cx="907233" cy="424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Ягода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93409" y="2757985"/>
            <a:ext cx="1230356" cy="424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Тыквина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516271" y="2771633"/>
            <a:ext cx="1019394" cy="424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Яблоко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62600" y="2771633"/>
            <a:ext cx="1165746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00CC"/>
                </a:solidFill>
              </a:rPr>
              <a:t>Сборная</a:t>
            </a:r>
            <a:br>
              <a:rPr lang="ru-RU" sz="1700" dirty="0" smtClean="0">
                <a:solidFill>
                  <a:srgbClr val="0000CC"/>
                </a:solidFill>
              </a:rPr>
            </a:br>
            <a:r>
              <a:rPr lang="ru-RU" sz="1700" dirty="0">
                <a:solidFill>
                  <a:srgbClr val="0000CC"/>
                </a:solidFill>
              </a:rPr>
              <a:t>листовка</a:t>
            </a:r>
            <a:endParaRPr lang="ru-RU" sz="17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04546" y="2771633"/>
            <a:ext cx="1168346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00CC"/>
                </a:solidFill>
              </a:rPr>
              <a:t>Сборная</a:t>
            </a:r>
            <a:br>
              <a:rPr lang="ru-RU" sz="1700" dirty="0" smtClean="0">
                <a:solidFill>
                  <a:srgbClr val="0000CC"/>
                </a:solidFill>
              </a:rPr>
            </a:br>
            <a:r>
              <a:rPr lang="ru-RU" sz="1700" dirty="0">
                <a:solidFill>
                  <a:srgbClr val="0000CC"/>
                </a:solidFill>
              </a:rPr>
              <a:t>костянка</a:t>
            </a:r>
            <a:endParaRPr lang="ru-RU" sz="17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023746" y="2768131"/>
            <a:ext cx="1120254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00CC"/>
                </a:solidFill>
              </a:rPr>
              <a:t>Сборный</a:t>
            </a:r>
            <a:br>
              <a:rPr lang="ru-RU" sz="1700" dirty="0" smtClean="0">
                <a:solidFill>
                  <a:srgbClr val="0000CC"/>
                </a:solidFill>
              </a:rPr>
            </a:br>
            <a:r>
              <a:rPr lang="ru-RU" sz="1700" dirty="0" smtClean="0">
                <a:solidFill>
                  <a:srgbClr val="0000CC"/>
                </a:solidFill>
              </a:rPr>
              <a:t>орешек</a:t>
            </a:r>
            <a:endParaRPr lang="ru-RU" sz="17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77221" y="3734380"/>
            <a:ext cx="1009076" cy="676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с</a:t>
            </a:r>
            <a:r>
              <a:rPr lang="ru-RU" dirty="0" smtClean="0">
                <a:solidFill>
                  <a:srgbClr val="006600"/>
                </a:solidFill>
              </a:rPr>
              <a:t>лива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вишня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981200" y="3750462"/>
            <a:ext cx="1103783" cy="676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черника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томат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39069" y="3771503"/>
            <a:ext cx="962538" cy="676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дыня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тыква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00186" y="3766396"/>
            <a:ext cx="1030407" cy="676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яблоко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рябина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35665" y="3734379"/>
            <a:ext cx="1378417" cy="676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водосбор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калужница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08639" y="3871018"/>
            <a:ext cx="1066800" cy="450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малина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01682" y="3834105"/>
            <a:ext cx="916160" cy="476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лютик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6" name="Picture 2" descr="PUMPKI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11" y="4678609"/>
            <a:ext cx="1087829" cy="11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22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2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аспространение семян ветром.wm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60647"/>
            <a:ext cx="8496944" cy="63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спространение плодов водой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223117"/>
            <a:ext cx="84489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150"/>
            <a:ext cx="8305800" cy="14102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Способы распространения плодов и семян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67125"/>
            <a:ext cx="8534400" cy="37716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71600" y="1753394"/>
            <a:ext cx="3283448" cy="755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00402" y="1753394"/>
            <a:ext cx="1454646" cy="685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55048" y="1753394"/>
            <a:ext cx="552474" cy="685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55048" y="1753394"/>
            <a:ext cx="2632856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63126" y="3129200"/>
            <a:ext cx="7167" cy="564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897188" y="34332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01394" y="3388282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210909" y="336883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9355" y="2558494"/>
            <a:ext cx="1407543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0099"/>
                </a:solidFill>
              </a:rPr>
              <a:t>ветром</a:t>
            </a:r>
            <a:endParaRPr lang="ru-RU" sz="2600" dirty="0">
              <a:solidFill>
                <a:srgbClr val="99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9553" y="2524139"/>
            <a:ext cx="140754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0099"/>
                </a:solidFill>
              </a:rPr>
              <a:t>водой</a:t>
            </a:r>
            <a:endParaRPr lang="ru-RU" sz="2600" dirty="0">
              <a:solidFill>
                <a:srgbClr val="99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5750" y="2488882"/>
            <a:ext cx="215805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0099"/>
                </a:solidFill>
              </a:rPr>
              <a:t>животными</a:t>
            </a:r>
            <a:endParaRPr lang="ru-RU" sz="2600" dirty="0">
              <a:solidFill>
                <a:srgbClr val="9900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5600" y="2508913"/>
            <a:ext cx="1905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990099"/>
                </a:solidFill>
              </a:rPr>
              <a:t>человеком</a:t>
            </a:r>
            <a:endParaRPr lang="ru-RU" sz="2600" dirty="0">
              <a:solidFill>
                <a:srgbClr val="99009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4832" y="3720034"/>
            <a:ext cx="1616588" cy="1461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6600"/>
                </a:solidFill>
              </a:rPr>
              <a:t>о</a:t>
            </a:r>
            <a:r>
              <a:rPr lang="ru-RU" sz="2200" dirty="0" smtClean="0">
                <a:solidFill>
                  <a:srgbClr val="006600"/>
                </a:solidFill>
              </a:rPr>
              <a:t>дуванчик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к</a:t>
            </a:r>
            <a:r>
              <a:rPr lang="ru-RU" sz="2200" dirty="0" smtClean="0">
                <a:solidFill>
                  <a:srgbClr val="006600"/>
                </a:solidFill>
              </a:rPr>
              <a:t>лён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и</a:t>
            </a:r>
            <a:r>
              <a:rPr lang="ru-RU" sz="2200" dirty="0" smtClean="0">
                <a:solidFill>
                  <a:srgbClr val="006600"/>
                </a:solidFill>
              </a:rPr>
              <a:t>ва</a:t>
            </a:r>
          </a:p>
          <a:p>
            <a:pPr algn="ctr"/>
            <a:r>
              <a:rPr lang="ru-RU" sz="2200" dirty="0" smtClean="0">
                <a:solidFill>
                  <a:srgbClr val="006600"/>
                </a:solidFill>
              </a:rPr>
              <a:t>тополь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20182" y="3810000"/>
            <a:ext cx="1585568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6600"/>
                </a:solidFill>
              </a:rPr>
              <a:t>о</a:t>
            </a:r>
            <a:r>
              <a:rPr lang="ru-RU" sz="2200" dirty="0" smtClean="0">
                <a:solidFill>
                  <a:srgbClr val="006600"/>
                </a:solidFill>
              </a:rPr>
              <a:t>сока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ч</a:t>
            </a:r>
            <a:r>
              <a:rPr lang="ru-RU" sz="2200" dirty="0" smtClean="0">
                <a:solidFill>
                  <a:srgbClr val="006600"/>
                </a:solidFill>
              </a:rPr>
              <a:t>астуха</a:t>
            </a:r>
          </a:p>
          <a:p>
            <a:pPr algn="ctr"/>
            <a:r>
              <a:rPr lang="ru-RU" sz="2200" dirty="0">
                <a:solidFill>
                  <a:srgbClr val="006600"/>
                </a:solidFill>
              </a:rPr>
              <a:t>к</a:t>
            </a:r>
            <a:r>
              <a:rPr lang="ru-RU" sz="2200" dirty="0" smtClean="0">
                <a:solidFill>
                  <a:srgbClr val="006600"/>
                </a:solidFill>
              </a:rPr>
              <a:t>окосовая пальма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79416" y="3804195"/>
            <a:ext cx="1407543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6600"/>
                </a:solidFill>
              </a:rPr>
              <a:t>череда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26380" y="3829334"/>
            <a:ext cx="1407543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6600"/>
                </a:solidFill>
              </a:rPr>
              <a:t>с</a:t>
            </a:r>
            <a:r>
              <a:rPr lang="ru-RU" sz="2200" dirty="0" smtClean="0">
                <a:solidFill>
                  <a:srgbClr val="006600"/>
                </a:solidFill>
              </a:rPr>
              <a:t>орные растения</a:t>
            </a:r>
            <a:endParaRPr lang="ru-RU" sz="2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file"/>
          </p:cNvPr>
          <p:cNvSpPr/>
          <p:nvPr/>
        </p:nvSpPr>
        <p:spPr>
          <a:xfrm>
            <a:off x="776255" y="2967335"/>
            <a:ext cx="759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Физкультминутка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Удивительные плоды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5400" i="1" dirty="0" smtClean="0">
                <a:solidFill>
                  <a:srgbClr val="0000CC"/>
                </a:solidFill>
              </a:rPr>
              <a:t>Дыня </a:t>
            </a:r>
            <a:r>
              <a:rPr lang="ru-RU" sz="5400" i="1" dirty="0" err="1" smtClean="0">
                <a:solidFill>
                  <a:srgbClr val="0000CC"/>
                </a:solidFill>
              </a:rPr>
              <a:t>Кивано</a:t>
            </a:r>
            <a:endParaRPr lang="ru-RU" sz="5400" i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5400" i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5400" i="1" dirty="0" smtClean="0">
                <a:solidFill>
                  <a:srgbClr val="0000CC"/>
                </a:solidFill>
              </a:rPr>
              <a:t> Рука Будды </a:t>
            </a:r>
          </a:p>
        </p:txBody>
      </p:sp>
      <p:pic>
        <p:nvPicPr>
          <p:cNvPr id="4" name="Содержимое 3" descr="http://im4-tub-by.yandex.net/i?id=443708456-22-72&amp;n=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kyrazor.ru/uploads/posts/2008-12/1229004313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Красный, детки, но не мак.</a:t>
            </a:r>
          </a:p>
          <a:p>
            <a:pPr marL="0" indent="0">
              <a:buNone/>
            </a:pPr>
            <a:r>
              <a:rPr lang="ru-RU" sz="4400" dirty="0" smtClean="0"/>
              <a:t>В огороде – не бурак.</a:t>
            </a:r>
          </a:p>
          <a:p>
            <a:pPr marL="0" indent="0">
              <a:buNone/>
            </a:pPr>
            <a:r>
              <a:rPr lang="ru-RU" sz="4400" dirty="0" smtClean="0"/>
              <a:t>Сочный лакомый синьор.</a:t>
            </a:r>
          </a:p>
          <a:p>
            <a:pPr marL="0" indent="0">
              <a:buNone/>
            </a:pPr>
            <a:r>
              <a:rPr lang="ru-RU" sz="4400" dirty="0" smtClean="0"/>
              <a:t>Угадали?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473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1430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Удивительные плоды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400" i="1" dirty="0" smtClean="0">
                <a:solidFill>
                  <a:srgbClr val="0000CC"/>
                </a:solidFill>
              </a:rPr>
              <a:t>    </a:t>
            </a:r>
          </a:p>
          <a:p>
            <a:pPr>
              <a:buNone/>
            </a:pPr>
            <a:r>
              <a:rPr lang="ru-RU" sz="5400" i="1" dirty="0" smtClean="0">
                <a:solidFill>
                  <a:srgbClr val="0000CC"/>
                </a:solidFill>
              </a:rPr>
              <a:t>   </a:t>
            </a:r>
            <a:r>
              <a:rPr lang="ru-RU" sz="7000" i="1" dirty="0" smtClean="0">
                <a:solidFill>
                  <a:srgbClr val="0000CC"/>
                </a:solidFill>
              </a:rPr>
              <a:t> Монстера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800" i="1" dirty="0" smtClean="0">
                <a:solidFill>
                  <a:srgbClr val="0000CC"/>
                </a:solidFill>
              </a:rPr>
              <a:t>     </a:t>
            </a:r>
            <a:r>
              <a:rPr lang="ru-RU" sz="7700" i="1" dirty="0" smtClean="0">
                <a:solidFill>
                  <a:srgbClr val="0000CC"/>
                </a:solidFill>
              </a:rPr>
              <a:t>Лапа – </a:t>
            </a:r>
            <a:r>
              <a:rPr lang="ru-RU" sz="7700" i="1" dirty="0" err="1" smtClean="0">
                <a:solidFill>
                  <a:srgbClr val="0000CC"/>
                </a:solidFill>
              </a:rPr>
              <a:t>лапа</a:t>
            </a:r>
            <a:r>
              <a:rPr lang="ru-RU" sz="7700" i="1" dirty="0" smtClean="0">
                <a:solidFill>
                  <a:srgbClr val="0000CC"/>
                </a:solidFill>
              </a:rPr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 descr="http://i029.radikal.ru/1004/44/e657e84651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8592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2.ru/2krota/uploads/posts/2010-04/04201006frukt_7787508_56449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Удивительные плоды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5400" i="1" dirty="0" smtClean="0">
                <a:solidFill>
                  <a:srgbClr val="0000CC"/>
                </a:solidFill>
              </a:rPr>
              <a:t>Фрукт дракона </a:t>
            </a:r>
            <a:endParaRPr lang="ru-RU" sz="5400" i="1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http://wfahm.com/images/white-dragon-fruit-recipes-i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2628457" cy="29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000" b="1" i="1" dirty="0" smtClean="0"/>
              <a:t>1. Соотнесите плод и растение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257544" cy="44291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dirty="0" smtClean="0"/>
              <a:t>а) Боб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б) Стручок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в) Коробочка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г) Ягода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err="1" smtClean="0"/>
              <a:t>д</a:t>
            </a:r>
            <a:r>
              <a:rPr lang="ru-RU" b="1" dirty="0" smtClean="0"/>
              <a:t>) Яблоко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е) Тыквина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ж) Померанец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з) Семянка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и) Зерновка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к) Орех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л) Костянка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1142984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Кабачок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Подсолнечник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Помидор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Апельсин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Мак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Лещина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Фасоль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Рожь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Вишня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Капуста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Груша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572140"/>
          <a:ext cx="6786610" cy="10994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552060"/>
              </a:tblGrid>
              <a:tr h="5812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02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2. Расположите виды растений по максимальной величине плодов их представителей, начиная с самого крупного: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401080" cy="4395798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1. Рябина               3. Каштан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2. Жёлудь              4. Липа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Ответ:  3       2       1       4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Arial Black" pitchFamily="34" charset="0"/>
              </a:rPr>
              <a:t>3.  </a:t>
            </a:r>
            <a:r>
              <a:rPr lang="ru-RU" sz="2800" b="1" i="1" dirty="0" smtClean="0">
                <a:solidFill>
                  <a:schemeClr val="tx2"/>
                </a:solidFill>
              </a:rPr>
              <a:t>Расположите виды растений по времени созревания их плодов, начиная с самого раннего:</a:t>
            </a:r>
          </a:p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       1. Малина              3. Земляника                </a:t>
            </a:r>
          </a:p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       2. Клюква              4. Брусника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Ответ:  3       1       4       2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43042" y="314324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28926" y="314324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5984" y="314324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57356" y="592933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71736" y="5929330"/>
            <a:ext cx="490542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28992" y="592933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35473"/>
              </p:ext>
            </p:extLst>
          </p:nvPr>
        </p:nvGraphicFramePr>
        <p:xfrm>
          <a:off x="533400" y="1676400"/>
          <a:ext cx="8229600" cy="360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990099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990099"/>
                          </a:solidFill>
                        </a:rPr>
                        <a:t>Название растения</a:t>
                      </a:r>
                      <a:endParaRPr lang="ru-RU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0099"/>
                          </a:solidFill>
                        </a:rPr>
                        <a:t>Сочные плоды</a:t>
                      </a:r>
                      <a:endParaRPr lang="ru-RU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90099"/>
                          </a:solidFill>
                        </a:rPr>
                        <a:t>Сухие плоды</a:t>
                      </a:r>
                      <a:endParaRPr lang="ru-RU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990099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990099"/>
                          </a:solidFill>
                        </a:rPr>
                        <a:t>Название плода</a:t>
                      </a:r>
                      <a:endParaRPr lang="ru-RU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66"/>
                          </a:solidFill>
                        </a:rPr>
                        <a:t>Одно-</a:t>
                      </a:r>
                      <a:r>
                        <a:rPr lang="ru-RU" dirty="0" err="1" smtClean="0">
                          <a:solidFill>
                            <a:srgbClr val="660066"/>
                          </a:solidFill>
                        </a:rPr>
                        <a:t>семянные</a:t>
                      </a:r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66"/>
                          </a:solidFill>
                        </a:rPr>
                        <a:t>Много-</a:t>
                      </a:r>
                      <a:r>
                        <a:rPr lang="ru-RU" dirty="0" err="1" smtClean="0">
                          <a:solidFill>
                            <a:srgbClr val="660066"/>
                          </a:solidFill>
                        </a:rPr>
                        <a:t>семянные</a:t>
                      </a:r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66"/>
                          </a:solidFill>
                        </a:rPr>
                        <a:t>Одно-</a:t>
                      </a:r>
                      <a:r>
                        <a:rPr lang="ru-RU" dirty="0" err="1" smtClean="0">
                          <a:solidFill>
                            <a:srgbClr val="660066"/>
                          </a:solidFill>
                        </a:rPr>
                        <a:t>семянные</a:t>
                      </a:r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66"/>
                          </a:solidFill>
                        </a:rPr>
                        <a:t>Много-</a:t>
                      </a:r>
                      <a:r>
                        <a:rPr lang="ru-RU" dirty="0" err="1" smtClean="0">
                          <a:solidFill>
                            <a:srgbClr val="660066"/>
                          </a:solidFill>
                        </a:rPr>
                        <a:t>семянные</a:t>
                      </a:r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Лещина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</a:rPr>
                        <a:t>орех</a:t>
                      </a:r>
                      <a:endParaRPr lang="ru-RU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Мак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Пшеница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Вишня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Фасоль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Рожь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Арбуз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Определение плода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«Дерево познаний»</a:t>
            </a:r>
            <a:endParaRPr lang="ru-RU" dirty="0"/>
          </a:p>
        </p:txBody>
      </p:sp>
      <p:pic>
        <p:nvPicPr>
          <p:cNvPr id="4" name="Содержимое 3" descr="http://900igr.net/datai/matematika/Drob/0004-044-Doli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28641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594" y="189670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hlinkClick r:id="rId5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912" y="189670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smarket.foodset.ru/data/vsmarket/catalog/pic_big_23.jpg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928934"/>
            <a:ext cx="928693" cy="7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vsmarket.foodset.ru/data/vsmarket/catalog/pic_big_23.jpg">
            <a:hlinkClick r:id="rId8" action="ppaction://hlinksldjump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2928934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vsmarket.foodset.ru/data/vsmarket/catalog/pic_big_23.jpg">
            <a:hlinkClick r:id="rId10" action="ppaction://hlinksldjump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2928934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chudolavka.kz/sites/default/files/chudo/images/zelenoe_yabloko.jpg">
            <a:hlinkClick r:id="rId12" action="ppaction://hlinksldjump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1802" y="4071942"/>
            <a:ext cx="9777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hudolavka.kz/sites/default/files/chudo/images/zelenoe_yabloko.jpg">
            <a:hlinkClick r:id="rId14" action="ppaction://hlinksldjump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03602" y="4071942"/>
            <a:ext cx="972454" cy="87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hudolavka.kz/sites/default/files/chudo/images/zelenoe_yabloko.jpg">
            <a:hlinkClick r:id="rId16" action="ppaction://hlinksldjump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42" y="4071942"/>
            <a:ext cx="8692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>
            <a:hlinkClick r:id="rId18" action="ppaction://hlinksldjump"/>
          </p:cNvPr>
          <p:cNvSpPr/>
          <p:nvPr/>
        </p:nvSpPr>
        <p:spPr>
          <a:xfrm>
            <a:off x="8466024" y="6095833"/>
            <a:ext cx="648072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Какое значение в распространении плодов и семян играет окраска околоплодника?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749"/>
            <a:ext cx="1865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900igr.net/datai/matematika/Drob/0004-044-Doli.png">
            <a:hlinkClick r:id="rId3" action="ppaction://hlinksldjump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Подумайте, всегда  ли самораспространение плодов и семян имеет (с точки зрения человека) положительное значение?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28604"/>
            <a:ext cx="1865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входит в состав плода?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market.foodset.ru/data/vsmarket/catalog/pic_big_23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85728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Назовите отличительные признаки сухих и сочных плодов?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market.foodset.ru/data/vsmarket/catalog/pic_big_23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6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5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Желтый цитрусовый плод</a:t>
            </a:r>
          </a:p>
          <a:p>
            <a:pPr marL="0" indent="0">
              <a:buNone/>
            </a:pPr>
            <a:r>
              <a:rPr lang="ru-RU" sz="4400" dirty="0" smtClean="0"/>
              <a:t>В странах солнечных растёт.</a:t>
            </a:r>
          </a:p>
          <a:p>
            <a:pPr marL="0" indent="0">
              <a:buNone/>
            </a:pPr>
            <a:r>
              <a:rPr lang="ru-RU" sz="4400" dirty="0" smtClean="0"/>
              <a:t>Но на вкус кислейший он,</a:t>
            </a:r>
          </a:p>
          <a:p>
            <a:pPr marL="0" indent="0">
              <a:buNone/>
            </a:pPr>
            <a:r>
              <a:rPr lang="ru-RU" sz="4400" dirty="0" smtClean="0"/>
              <a:t>А зовут его …</a:t>
            </a:r>
            <a:endParaRPr lang="ru-RU" sz="4400" dirty="0"/>
          </a:p>
        </p:txBody>
      </p:sp>
      <p:pic>
        <p:nvPicPr>
          <p:cNvPr id="4" name="Picture 2" descr="D:\Картинки\Анимашки\Картинки\009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0720"/>
            <a:ext cx="4306614" cy="20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Какие приспособления к распространению ветром имеют некоторые плоды растений?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market.foodset.ru/data/vsmarket/catalog/pic_big_23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0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3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такое  плод?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hudolavka.kz/sites/default/files/chudo/images/zelenoe_yabloko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66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9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Назовите функции плодов?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hudolavka.kz/sites/default/files/chudo/images/zelenoe_yabloko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Какие способы распространения плодов  вы знаете?</a:t>
            </a:r>
            <a:endParaRPr lang="ru-RU" sz="4000" dirty="0"/>
          </a:p>
        </p:txBody>
      </p:sp>
      <p:pic>
        <p:nvPicPr>
          <p:cNvPr id="4" name="Содержимое 3" descr="http://900igr.net/datai/matematika/Drob/0004-044-Doli.png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348" y="52652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hudolavka.kz/sites/default/files/chudo/images/zelenoe_yabloko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716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Домашнее задание: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5400" dirty="0" smtClean="0">
                <a:solidFill>
                  <a:schemeClr val="tx1"/>
                </a:solidFill>
                <a:latin typeface="+mn-lt"/>
              </a:rPr>
            </a:br>
            <a:r>
              <a:rPr lang="ru-RU" sz="5400" dirty="0" smtClean="0">
                <a:solidFill>
                  <a:srgbClr val="006600"/>
                </a:solidFill>
                <a:latin typeface="+mn-lt"/>
              </a:rPr>
              <a:t>§ 51 </a:t>
            </a:r>
            <a:r>
              <a:rPr lang="ru-RU" sz="5400" dirty="0" smtClean="0">
                <a:solidFill>
                  <a:srgbClr val="006600"/>
                </a:solidFill>
              </a:rPr>
              <a:t/>
            </a:r>
            <a:br>
              <a:rPr lang="ru-RU" sz="5400" dirty="0" smtClean="0">
                <a:solidFill>
                  <a:srgbClr val="006600"/>
                </a:solidFill>
              </a:rPr>
            </a:br>
            <a:endParaRPr lang="ru-RU" sz="5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Индивидуальное задание: 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1) Составить кроссворд «Разнообразие плодов» ;</a:t>
            </a:r>
          </a:p>
          <a:p>
            <a:pPr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2)РАФТ  на тему «Плод</a:t>
            </a:r>
            <a:r>
              <a:rPr lang="ru-RU" sz="3600" smtClean="0">
                <a:solidFill>
                  <a:srgbClr val="006600"/>
                </a:solidFill>
              </a:rPr>
              <a:t>» </a:t>
            </a:r>
            <a:endParaRPr lang="ru-RU" sz="3600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Знать: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виды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функции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способы распространения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биологическое и хозяйственное значение плодов.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Уметь: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классифицировать плоды, учитывая строение околоплодника и количество семян в плоде;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различать сухие и сочные плоды;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приводить примеры растений, для которых характерен данный плод;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00"/>
                </a:solidFill>
              </a:rPr>
              <a:t>обосновывать взаимосвязь строения плодов и способов их распространения.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28670"/>
            <a:ext cx="8305800" cy="5214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0000CC"/>
                </a:solidFill>
                <a:latin typeface="+mn-lt"/>
              </a:rPr>
            </a:br>
            <a:r>
              <a:rPr lang="ru-RU" sz="7200" i="1" dirty="0" smtClean="0">
                <a:solidFill>
                  <a:srgbClr val="FF0000"/>
                </a:solidFill>
                <a:latin typeface="+mn-lt"/>
              </a:rPr>
              <a:t>Спасибо за работу!</a:t>
            </a:r>
            <a:br>
              <a:rPr lang="ru-RU" sz="72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72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7200" i="1" dirty="0" smtClean="0">
                <a:solidFill>
                  <a:srgbClr val="FF0000"/>
                </a:solidFill>
                <a:latin typeface="+mn-lt"/>
              </a:rPr>
              <a:t>До новых встреч</a:t>
            </a:r>
            <a:br>
              <a:rPr lang="ru-RU" sz="72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72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latin typeface="+mn-lt"/>
              </a:rPr>
            </a:br>
            <a:endParaRPr lang="ru-RU" sz="72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4" descr="http://i036.radikal.ru/0907/2b/73f5884f3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00570"/>
            <a:ext cx="3429024" cy="205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4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267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dirty="0"/>
              <a:t>Он совсем не хрупкий, </a:t>
            </a:r>
            <a:r>
              <a:rPr lang="ru-RU" sz="4400" dirty="0" smtClean="0"/>
              <a:t>Спрятался </a:t>
            </a:r>
            <a:r>
              <a:rPr lang="ru-RU" sz="4400" dirty="0"/>
              <a:t>в </a:t>
            </a:r>
            <a:r>
              <a:rPr lang="ru-RU" sz="4400" dirty="0" smtClean="0"/>
              <a:t>скорлупке.</a:t>
            </a:r>
            <a:br>
              <a:rPr lang="ru-RU" sz="4400" dirty="0" smtClean="0"/>
            </a:br>
            <a:r>
              <a:rPr lang="ru-RU" sz="4400" dirty="0" smtClean="0"/>
              <a:t>Заглянешь </a:t>
            </a:r>
            <a:r>
              <a:rPr lang="ru-RU" sz="4400" dirty="0"/>
              <a:t>в середину </a:t>
            </a:r>
            <a:r>
              <a:rPr lang="ru-RU" sz="4400" dirty="0" smtClean="0"/>
              <a:t>–Увидишь </a:t>
            </a:r>
            <a:r>
              <a:rPr lang="ru-RU" sz="4400" dirty="0"/>
              <a:t>сердцевину. </a:t>
            </a:r>
            <a:br>
              <a:rPr lang="ru-RU" sz="4400" dirty="0"/>
            </a:br>
            <a:r>
              <a:rPr lang="ru-RU" sz="4400" dirty="0" smtClean="0"/>
              <a:t>Из </a:t>
            </a:r>
            <a:r>
              <a:rPr lang="ru-RU" sz="4400" dirty="0"/>
              <a:t>плодов он тверже всех </a:t>
            </a:r>
            <a:r>
              <a:rPr lang="ru-RU" sz="4400" dirty="0" smtClean="0"/>
              <a:t>Называется</a:t>
            </a:r>
            <a:r>
              <a:rPr lang="ru-RU" sz="4400" dirty="0"/>
              <a:t>… </a:t>
            </a:r>
            <a:endParaRPr lang="ru-RU" sz="4400" dirty="0" smtClean="0"/>
          </a:p>
          <a:p>
            <a:pPr marL="0" lvl="0" indent="0">
              <a:buNone/>
            </a:pP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657600" cy="20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dirty="0"/>
              <a:t>Круглобока, желтолица,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Может </a:t>
            </a:r>
            <a:r>
              <a:rPr lang="ru-RU" sz="4400" dirty="0"/>
              <a:t>с солнышком сравниться. </a:t>
            </a:r>
            <a:r>
              <a:rPr lang="ru-RU" sz="4400" dirty="0" smtClean="0"/>
              <a:t>А </a:t>
            </a:r>
            <a:r>
              <a:rPr lang="ru-RU" sz="4400" dirty="0"/>
              <a:t>душистая какая,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Мякоть </a:t>
            </a:r>
            <a:r>
              <a:rPr lang="ru-RU" sz="4400" dirty="0"/>
              <a:t>сладкая такая!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Мы </a:t>
            </a:r>
            <a:r>
              <a:rPr lang="ru-RU" sz="4400" dirty="0"/>
              <a:t>поклонники отныне </a:t>
            </a:r>
            <a:r>
              <a:rPr lang="ru-RU" sz="4400" dirty="0" smtClean="0"/>
              <a:t>Королевы </a:t>
            </a:r>
            <a:r>
              <a:rPr lang="ru-RU" sz="4400" dirty="0"/>
              <a:t>поля ... </a:t>
            </a:r>
            <a:endParaRPr lang="ru-RU" sz="4400" dirty="0" smtClean="0"/>
          </a:p>
          <a:p>
            <a:pPr marL="0" lvl="0" indent="0">
              <a:buNone/>
            </a:pP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599"/>
            <a:ext cx="2514600" cy="22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486804" cy="270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СТРОЕНИЕ И РАСПРОСТРАНЕНИЕ ПЛОДОВ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5181600"/>
            <a:ext cx="3276600" cy="12192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000" b="1" i="1" dirty="0">
              <a:solidFill>
                <a:srgbClr val="990099"/>
              </a:solidFill>
            </a:endParaRPr>
          </a:p>
        </p:txBody>
      </p:sp>
      <p:pic>
        <p:nvPicPr>
          <p:cNvPr id="18436" name="Picture 4" descr="http://i036.radikal.ru/0907/2b/73f5884f3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5929354" cy="3554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Задачи: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660066"/>
                </a:solidFill>
              </a:rPr>
              <a:t>Знать: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в</a:t>
            </a:r>
            <a:r>
              <a:rPr lang="ru-RU" sz="2400" dirty="0" smtClean="0">
                <a:solidFill>
                  <a:srgbClr val="003300"/>
                </a:solidFill>
              </a:rPr>
              <a:t>иды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ф</a:t>
            </a:r>
            <a:r>
              <a:rPr lang="ru-RU" sz="2400" dirty="0" smtClean="0">
                <a:solidFill>
                  <a:srgbClr val="003300"/>
                </a:solidFill>
              </a:rPr>
              <a:t>ункции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с</a:t>
            </a:r>
            <a:r>
              <a:rPr lang="ru-RU" sz="2400" dirty="0" smtClean="0">
                <a:solidFill>
                  <a:srgbClr val="003300"/>
                </a:solidFill>
              </a:rPr>
              <a:t>пособы распространения плодов;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б</a:t>
            </a:r>
            <a:r>
              <a:rPr lang="ru-RU" sz="2400" dirty="0" smtClean="0">
                <a:solidFill>
                  <a:srgbClr val="003300"/>
                </a:solidFill>
              </a:rPr>
              <a:t>иологическое и хозяйственное значение плодов.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660066"/>
                </a:solidFill>
              </a:rPr>
              <a:t>Уметь: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классифицировать плоды, учитывая строение околоплодника и количество семян в плоде;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различать сухие и сочные плоды;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приводить примеры растений, для которых характерен данный плод;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003300"/>
                </a:solidFill>
              </a:rPr>
              <a:t>обосновывать взаимосвязь строения плодов и способов их распространения.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0248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плодов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Биологическое значение: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Хозяйственное значение: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2400" y="1981200"/>
            <a:ext cx="4344988" cy="3845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3300"/>
                </a:solidFill>
              </a:rPr>
              <a:t>плоды защищают семена от воздействия неблагоприятных условий среды;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3300"/>
                </a:solidFill>
              </a:rPr>
              <a:t>плоды обеспечивают развитие и созревание семян;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3300"/>
                </a:solidFill>
              </a:rPr>
              <a:t>плоды служат для распространения семян.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419600" cy="3845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3300"/>
                </a:solidFill>
              </a:rPr>
              <a:t>п</a:t>
            </a:r>
            <a:r>
              <a:rPr lang="ru-RU" dirty="0" smtClean="0">
                <a:solidFill>
                  <a:srgbClr val="003300"/>
                </a:solidFill>
              </a:rPr>
              <a:t>лоды используются человеком и животными в пищу;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3300"/>
                </a:solidFill>
              </a:rPr>
              <a:t>плоды используются </a:t>
            </a:r>
            <a:r>
              <a:rPr lang="ru-RU" dirty="0" smtClean="0">
                <a:solidFill>
                  <a:srgbClr val="003300"/>
                </a:solidFill>
              </a:rPr>
              <a:t>человеком для получения лекарственных препаратов;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3300"/>
                </a:solidFill>
              </a:rPr>
              <a:t>плоды используются </a:t>
            </a:r>
            <a:r>
              <a:rPr lang="ru-RU" dirty="0" smtClean="0">
                <a:solidFill>
                  <a:srgbClr val="003300"/>
                </a:solidFill>
              </a:rPr>
              <a:t>человеком как техническое сырьё.</a:t>
            </a: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Строение плода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00CC"/>
                </a:solidFill>
              </a:rPr>
              <a:t>Семена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CC"/>
                </a:solidFill>
              </a:rPr>
              <a:t> Околоплодник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Плод</a:t>
            </a:r>
            <a:r>
              <a:rPr lang="ru-RU" b="1" i="1" dirty="0" smtClean="0">
                <a:solidFill>
                  <a:srgbClr val="0000CC"/>
                </a:solidFill>
              </a:rPr>
              <a:t> – это репродуктивный орган                               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http://www.newhdwallpapers.in/wp-content/uploads/2012/12/Grapefruit-Macro-Frui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2.darudar.org/s600/00/01/6d/e0/6de020920b4b06399353a8e7ba61c8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71480"/>
            <a:ext cx="2428884" cy="21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3.igrushki1.ru/d/2/1000/malin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2928958" cy="24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11.radikal.ru/i184/0910/de/80e304d0446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500570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</TotalTime>
  <Words>632</Words>
  <Application>Microsoft Office PowerPoint</Application>
  <PresentationFormat>Экран (4:3)</PresentationFormat>
  <Paragraphs>250</Paragraphs>
  <Slides>36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Отгадайте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И РАСПРОСТРАНЕНИЕ ПЛОДОВ</vt:lpstr>
      <vt:lpstr>Задачи:</vt:lpstr>
      <vt:lpstr>Значение плодов</vt:lpstr>
      <vt:lpstr>Строение плода</vt:lpstr>
      <vt:lpstr>ПЛОДЫ (по типу околоплодника)</vt:lpstr>
      <vt:lpstr>ПЛОДЫ (по количеству семян)</vt:lpstr>
      <vt:lpstr>Сухие невскрывающиеся плоды</vt:lpstr>
      <vt:lpstr>Сухие вскрывающиеся плоды</vt:lpstr>
      <vt:lpstr>Сочные плоды</vt:lpstr>
      <vt:lpstr>Презентация PowerPoint</vt:lpstr>
      <vt:lpstr>Презентация PowerPoint</vt:lpstr>
      <vt:lpstr>Способы распространения плодов и семян</vt:lpstr>
      <vt:lpstr>Презентация PowerPoint</vt:lpstr>
      <vt:lpstr>Удивительные плоды</vt:lpstr>
      <vt:lpstr>Удивительные плоды</vt:lpstr>
      <vt:lpstr>Удивительные плоды</vt:lpstr>
      <vt:lpstr>  1. Соотнесите плод и растение </vt:lpstr>
      <vt:lpstr>2. Расположите виды растений по максимальной величине плодов их представителей, начиная с самого крупного:</vt:lpstr>
      <vt:lpstr>Определение плода</vt:lpstr>
      <vt:lpstr>«Дерево познаний»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 Домашнее задание:  § 51  </vt:lpstr>
      <vt:lpstr>Задачи:</vt:lpstr>
      <vt:lpstr>                Спасибо за работу!  До новых встреч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«Строение и распространение плодов»</dc:title>
  <cp:lastModifiedBy>User</cp:lastModifiedBy>
  <cp:revision>113</cp:revision>
  <dcterms:modified xsi:type="dcterms:W3CDTF">2014-04-22T10:51:29Z</dcterms:modified>
</cp:coreProperties>
</file>