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9" r:id="rId5"/>
    <p:sldId id="261" r:id="rId6"/>
    <p:sldId id="267" r:id="rId7"/>
    <p:sldId id="257" r:id="rId8"/>
    <p:sldId id="258" r:id="rId9"/>
    <p:sldId id="262" r:id="rId10"/>
    <p:sldId id="264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270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74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70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797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41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658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13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763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956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891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841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11AAD-8D97-40CE-8F5F-86A5F01C1FAF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37E91-70BB-4095-88B4-58BFC743A8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346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14313" y="714356"/>
            <a:ext cx="87153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7888" indent="-2147888" eaLnBrk="0" hangingPunct="0">
              <a:spcBef>
                <a:spcPct val="50000"/>
              </a:spcBef>
            </a:pP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Тема урока: Построение проекций точек на </a:t>
            </a:r>
            <a:b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поверхностях геометрических тел и предметов.</a:t>
            </a:r>
            <a:endParaRPr lang="ru-RU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14282" y="6072206"/>
            <a:ext cx="87153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300" dirty="0" smtClean="0">
                <a:solidFill>
                  <a:schemeClr val="bg1"/>
                </a:solidFill>
                <a:latin typeface="+mj-lt"/>
              </a:rPr>
              <a:t>Учитель: </a:t>
            </a:r>
            <a:r>
              <a:rPr lang="ru-RU" sz="3300" dirty="0" err="1" smtClean="0">
                <a:solidFill>
                  <a:schemeClr val="bg1"/>
                </a:solidFill>
                <a:latin typeface="+mj-lt"/>
              </a:rPr>
              <a:t>Тарнавская</a:t>
            </a:r>
            <a:r>
              <a:rPr lang="ru-RU" sz="3300" dirty="0" smtClean="0">
                <a:solidFill>
                  <a:schemeClr val="bg1"/>
                </a:solidFill>
                <a:latin typeface="+mj-lt"/>
              </a:rPr>
              <a:t> И.В.</a:t>
            </a:r>
            <a:endParaRPr lang="ru-RU" sz="3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4313" y="2857496"/>
            <a:ext cx="87153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060575" indent="-2060575" eaLnBrk="0" hangingPunct="0"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Цель урока: Познакомить учащихся с правилами </a:t>
            </a:r>
            <a:b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построения проекций  точек, </a:t>
            </a:r>
            <a:b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развивать пространственное мышление, умения работать чертежными инструментами.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 descr="ag00011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714884"/>
            <a:ext cx="1247775" cy="1800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3014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42852"/>
            <a:ext cx="8643998" cy="6429420"/>
          </a:xfrm>
          <a:prstGeom prst="roundRect">
            <a:avLst>
              <a:gd name="adj" fmla="val 39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17" r="2365"/>
          <a:stretch/>
        </p:blipFill>
        <p:spPr>
          <a:xfrm>
            <a:off x="1071538" y="1214422"/>
            <a:ext cx="7025681" cy="5167476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КОНУС.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ДВА СПОСОБА ПОСТРОЕНИЯ ПРОЕКЦИЙ ТОЧЕК, ЛЕЖАЩИХ НА КОНИЧЕСКОЙ ПОВЕРХНОСТИ.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 descr="crayon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285728"/>
            <a:ext cx="1238250" cy="2520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0849014"/>
      </p:ext>
    </p:extLst>
  </p:cSld>
  <p:clrMapOvr>
    <a:masterClrMapping/>
  </p:clrMapOvr>
  <p:transition advTm="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6286544"/>
          </a:xfrm>
          <a:prstGeom prst="roundRect">
            <a:avLst>
              <a:gd name="adj" fmla="val 39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721" b="4264"/>
          <a:stretch/>
        </p:blipFill>
        <p:spPr>
          <a:xfrm>
            <a:off x="1071538" y="1428736"/>
            <a:ext cx="6246051" cy="4942581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 descr="ag00011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285728"/>
            <a:ext cx="1247775" cy="1800225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ЦИЛИНДР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95715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 descr="ag00011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285728"/>
            <a:ext cx="1247775" cy="1800225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i="1" dirty="0" smtClean="0">
                <a:solidFill>
                  <a:schemeClr val="bg1"/>
                </a:solidFill>
              </a:rPr>
              <a:t>УРОК ЗАКОНЧЕН</a:t>
            </a:r>
            <a:endParaRPr lang="ru-RU" sz="9600" i="1" dirty="0">
              <a:solidFill>
                <a:schemeClr val="bg1"/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 descr="uchenik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071942"/>
            <a:ext cx="1762125" cy="2665413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 descr="uchenik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071942"/>
            <a:ext cx="1762125" cy="2665413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1" name="Picture 5" descr="uchenik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000504"/>
            <a:ext cx="1762125" cy="26654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3957156"/>
      </p:ext>
    </p:extLst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85728"/>
            <a:ext cx="8501122" cy="6286544"/>
          </a:xfrm>
          <a:prstGeom prst="roundRect">
            <a:avLst>
              <a:gd name="adj" fmla="val 39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35" r="2495"/>
          <a:stretch/>
        </p:blipFill>
        <p:spPr>
          <a:xfrm>
            <a:off x="714348" y="619988"/>
            <a:ext cx="7951857" cy="583334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B0F0"/>
                </a:solidFill>
              </a:rPr>
              <a:t>НАГЛЯДНОЕ ИЗОБРАЖЕНИЕ          ИЗОБРАЖЕНИЕ ДЕТАЛИ В 3-х    </a:t>
            </a:r>
            <a:br>
              <a:rPr lang="ru-RU" sz="2000" dirty="0" smtClean="0">
                <a:solidFill>
                  <a:srgbClr val="00B0F0"/>
                </a:solidFill>
              </a:rPr>
            </a:br>
            <a:r>
              <a:rPr lang="ru-RU" sz="2000" dirty="0" smtClean="0">
                <a:solidFill>
                  <a:srgbClr val="00B0F0"/>
                </a:solidFill>
              </a:rPr>
              <a:t> </a:t>
            </a:r>
            <a:r>
              <a:rPr lang="ru-RU" sz="2000" dirty="0" smtClean="0">
                <a:solidFill>
                  <a:srgbClr val="00B0F0"/>
                </a:solidFill>
              </a:rPr>
              <a:t>                                                             ПРОЕКЦИЯХ</a:t>
            </a:r>
            <a:endParaRPr lang="ru-RU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94971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4282" y="285728"/>
            <a:ext cx="8643998" cy="6357982"/>
          </a:xfrm>
          <a:prstGeom prst="roundRect">
            <a:avLst>
              <a:gd name="adj" fmla="val 39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lum bright="-18000" contrast="6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210" t="10951" r="8109"/>
          <a:stretch/>
        </p:blipFill>
        <p:spPr bwMode="auto">
          <a:xfrm>
            <a:off x="3143240" y="1142984"/>
            <a:ext cx="4010036" cy="421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АКСОНОМЕТРИЧЕСКАЯ ПРОЕКЦИЯ ДЕТАЛИ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4294967295"/>
          </p:nvPr>
        </p:nvSpPr>
        <p:spPr>
          <a:xfrm>
            <a:off x="1714480" y="5715016"/>
            <a:ext cx="6000792" cy="57150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Точка А – ФРОНТАЛЬНАЯ ПЛОСКОСТЬ</a:t>
            </a:r>
          </a:p>
          <a:p>
            <a:r>
              <a:rPr lang="ru-RU" dirty="0" smtClean="0"/>
              <a:t>Точка В -  НАКЛОННАЯ ПЛОСКОСТЬ</a:t>
            </a:r>
            <a:endParaRPr lang="ru-RU" dirty="0"/>
          </a:p>
        </p:txBody>
      </p:sp>
      <p:pic>
        <p:nvPicPr>
          <p:cNvPr id="22" name="Picture 1" descr="penclhp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643050"/>
            <a:ext cx="1154113" cy="2078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5280025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44" y="214290"/>
            <a:ext cx="8786874" cy="6500858"/>
          </a:xfrm>
          <a:prstGeom prst="roundRect">
            <a:avLst>
              <a:gd name="adj" fmla="val 39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lum bright="-18000" contrast="4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357298"/>
            <a:ext cx="5072098" cy="507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42910" y="214290"/>
            <a:ext cx="7586690" cy="12033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ПОСТРОЕНИЕ ПРОЕКЦИЙ ТОЧЕК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 НА ВИДЕ СВЕРХУ И НА ВИДЕ СЛЕВА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 descr="penclhp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142852"/>
            <a:ext cx="1154113" cy="2078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92143814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2844" y="214290"/>
            <a:ext cx="8572560" cy="6429420"/>
          </a:xfrm>
          <a:prstGeom prst="roundRect">
            <a:avLst>
              <a:gd name="adj" fmla="val 39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5214942" y="1714488"/>
            <a:ext cx="3357586" cy="4714908"/>
            <a:chOff x="5286380" y="2143116"/>
            <a:chExt cx="1517292" cy="219713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lum bright="-12000" contrast="36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0451" t="71657" r="4613"/>
            <a:stretch/>
          </p:blipFill>
          <p:spPr bwMode="auto">
            <a:xfrm>
              <a:off x="5357818" y="2428868"/>
              <a:ext cx="1445854" cy="1911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5286380" y="2143116"/>
              <a:ext cx="357190" cy="7858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00034" y="1357298"/>
            <a:ext cx="4857784" cy="4857784"/>
            <a:chOff x="2071670" y="1357298"/>
            <a:chExt cx="2071702" cy="250033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lum bright="-12000" contrast="36000"/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17298" t="57886" r="34370" b="6097"/>
            <a:stretch/>
          </p:blipFill>
          <p:spPr bwMode="auto">
            <a:xfrm>
              <a:off x="2071670" y="1357298"/>
              <a:ext cx="2000264" cy="2428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3428992" y="2857496"/>
              <a:ext cx="714380" cy="10001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Заголовок 10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Задание 1:</a:t>
            </a:r>
            <a:r>
              <a:rPr lang="ru-RU" sz="2400" dirty="0" smtClean="0">
                <a:solidFill>
                  <a:srgbClr val="0070C0"/>
                </a:solidFill>
              </a:rPr>
              <a:t> используя чертёж </a:t>
            </a:r>
            <a:r>
              <a:rPr lang="ru-RU" sz="2400" dirty="0" smtClean="0">
                <a:solidFill>
                  <a:srgbClr val="0070C0"/>
                </a:solidFill>
              </a:rPr>
              <a:t>детали в </a:t>
            </a:r>
            <a:r>
              <a:rPr lang="ru-RU" sz="2400" dirty="0" smtClean="0">
                <a:solidFill>
                  <a:srgbClr val="0070C0"/>
                </a:solidFill>
              </a:rPr>
              <a:t>трёх </a:t>
            </a:r>
            <a:r>
              <a:rPr lang="ru-RU" sz="2400" dirty="0" smtClean="0">
                <a:solidFill>
                  <a:srgbClr val="0070C0"/>
                </a:solidFill>
              </a:rPr>
              <a:t>проекциях,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нанести точки А, В, С на наглядное изображение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и достроить недостающие проекции точек.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 descr="penclhp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000504"/>
            <a:ext cx="1154113" cy="2078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02025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4282" y="285728"/>
            <a:ext cx="8715436" cy="6357982"/>
          </a:xfrm>
          <a:prstGeom prst="roundRect">
            <a:avLst>
              <a:gd name="adj" fmla="val 39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lum bright="-12000" contrast="3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195" t="5311" r="5404" b="61928"/>
          <a:stretch/>
        </p:blipFill>
        <p:spPr bwMode="auto">
          <a:xfrm>
            <a:off x="218815" y="1571612"/>
            <a:ext cx="5580589" cy="35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lum bright="-12000" contrast="3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046" t="38072" r="11572" b="42205"/>
          <a:stretch/>
        </p:blipFill>
        <p:spPr bwMode="auto">
          <a:xfrm>
            <a:off x="3955697" y="3357563"/>
            <a:ext cx="4983700" cy="300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Задание </a:t>
            </a:r>
            <a:r>
              <a:rPr lang="ru-RU" sz="2400" dirty="0" smtClean="0">
                <a:solidFill>
                  <a:srgbClr val="0070C0"/>
                </a:solidFill>
              </a:rPr>
              <a:t>2: </a:t>
            </a:r>
            <a:r>
              <a:rPr lang="ru-RU" sz="2400" dirty="0" smtClean="0">
                <a:solidFill>
                  <a:srgbClr val="0070C0"/>
                </a:solidFill>
              </a:rPr>
              <a:t>используя чертёж детали в трёх проекциях,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нанести точки А, В, С на наглядное изображение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и достроить недостающие проекции точек.</a:t>
            </a:r>
            <a:endParaRPr lang="ru-RU" sz="24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 descr="penclhp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2214554"/>
            <a:ext cx="1154113" cy="2078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02025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42910" y="214290"/>
            <a:ext cx="8001056" cy="6572296"/>
          </a:xfrm>
          <a:prstGeom prst="roundRect">
            <a:avLst>
              <a:gd name="adj" fmla="val 39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bright="-12000" contrast="48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1500173"/>
            <a:ext cx="3860965" cy="4859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ПИРАМИДА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Точка А лежит на ребре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 descr="penclhp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429132"/>
            <a:ext cx="1154113" cy="2078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5280025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57158" y="214290"/>
            <a:ext cx="8286808" cy="6643710"/>
          </a:xfrm>
          <a:prstGeom prst="roundRect">
            <a:avLst>
              <a:gd name="adj" fmla="val 39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lum bright="-30000" contrast="6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1962453" y="1242481"/>
            <a:ext cx="4630001" cy="529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ПИРАМИДА, В ОСНОВАНИИ КОТОРОЙ - ШЕСТИУГОЛЬНИК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 descr="penclhp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286256"/>
            <a:ext cx="1154113" cy="2078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282770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142852"/>
            <a:ext cx="8572560" cy="6429420"/>
          </a:xfrm>
          <a:prstGeom prst="roundRect">
            <a:avLst>
              <a:gd name="adj" fmla="val 393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134234"/>
            <a:ext cx="5629284" cy="489423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ПИРАМИДА, В ОСНОВАНИИ КОТОРОЙ - КВАДРАТ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>Точка А лежит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 на боковой грани.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     Точка В лежит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      на ребре.</a:t>
            </a:r>
            <a:endParaRPr lang="ru-RU" sz="2400" dirty="0">
              <a:solidFill>
                <a:schemeClr val="accent2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 descr="crayon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571876"/>
            <a:ext cx="1238250" cy="2520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5169278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102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НАГЛЯДНОЕ ИЗОБРАЖЕНИЕ          ИЗОБРАЖЕНИЕ ДЕТАЛИ В 3-х                                                                   ПРОЕКЦИЯХ</vt:lpstr>
      <vt:lpstr>АКСОНОМЕТРИЧЕСКАЯ ПРОЕКЦИЯ ДЕТАЛИ</vt:lpstr>
      <vt:lpstr>ПОСТРОЕНИЕ ПРОЕКЦИЙ ТОЧЕК  НА ВИДЕ СВЕРХУ И НА ВИДЕ СЛЕВА</vt:lpstr>
      <vt:lpstr>Задание 1: используя чертёж детали в трёх проекциях,  нанести точки А, В, С на наглядное изображение  и достроить недостающие проекции точек.</vt:lpstr>
      <vt:lpstr>Задание 2: используя чертёж детали в трёх проекциях,  нанести точки А, В, С на наглядное изображение  и достроить недостающие проекции точек.</vt:lpstr>
      <vt:lpstr>ПИРАМИДА</vt:lpstr>
      <vt:lpstr>ПИРАМИДА, В ОСНОВАНИИ КОТОРОЙ - ШЕСТИУГОЛЬНИК</vt:lpstr>
      <vt:lpstr>ПИРАМИДА, В ОСНОВАНИИ КОТОРОЙ - КВАДРАТ</vt:lpstr>
      <vt:lpstr>КОНУС. ДВА СПОСОБА ПОСТРОЕНИЯ ПРОЕКЦИЙ ТОЧЕК, ЛЕЖАЩИХ НА КОНИЧЕСКОЙ ПОВЕРХНОСТИ.</vt:lpstr>
      <vt:lpstr>ЦИЛИНДР</vt:lpstr>
      <vt:lpstr>УРОК ЗАКОНЧЕН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ternie</dc:creator>
  <cp:lastModifiedBy>Zver</cp:lastModifiedBy>
  <cp:revision>49</cp:revision>
  <dcterms:created xsi:type="dcterms:W3CDTF">2012-12-16T09:45:58Z</dcterms:created>
  <dcterms:modified xsi:type="dcterms:W3CDTF">2016-01-10T19:13:41Z</dcterms:modified>
</cp:coreProperties>
</file>