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75" r:id="rId4"/>
    <p:sldId id="274" r:id="rId5"/>
    <p:sldId id="256" r:id="rId6"/>
    <p:sldId id="257" r:id="rId7"/>
    <p:sldId id="258" r:id="rId8"/>
    <p:sldId id="259" r:id="rId9"/>
    <p:sldId id="261" r:id="rId10"/>
    <p:sldId id="266" r:id="rId11"/>
    <p:sldId id="271" r:id="rId12"/>
    <p:sldId id="262" r:id="rId13"/>
    <p:sldId id="260" r:id="rId14"/>
    <p:sldId id="265" r:id="rId15"/>
    <p:sldId id="263" r:id="rId16"/>
    <p:sldId id="267" r:id="rId17"/>
    <p:sldId id="268" r:id="rId18"/>
    <p:sldId id="272" r:id="rId19"/>
    <p:sldId id="273" r:id="rId20"/>
    <p:sldId id="270" r:id="rId21"/>
    <p:sldId id="269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CC"/>
    <a:srgbClr val="6600CC"/>
    <a:srgbClr val="CC6600"/>
    <a:srgbClr val="CC9900"/>
    <a:srgbClr val="0033CC"/>
    <a:srgbClr val="CC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7748B-9324-4A85-8FAF-4A0117DCBBC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4EF8-D51A-43CD-8879-90C568DAA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4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94EF8-D51A-43CD-8879-90C568DAA6D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9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0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50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786F-05FF-4798-8700-ECF3544EC0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4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0A38C-1920-46B2-A144-F6F9878F9E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5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64C9E-02A6-4C15-881B-2E0345B55F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7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3684-E5EA-4048-A841-5F7DB93658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F455-775E-4E2A-B553-BEBBA91B8E1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5540-7764-49D7-BCD9-5360328C5B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3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E782-47DB-43DA-99A1-3367DEB685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09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F2B0-D45D-49E3-B17E-A51EF84FB1A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8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26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0983-4383-43B5-AFE6-D6024DDFB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51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220D-5200-43FB-9D59-0D0D094C9A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A754-B28F-44F9-ACEF-CA8DCF8D26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67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</p:grpSp>
      <p:sp>
        <p:nvSpPr>
          <p:cNvPr id="450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CC5F-50F8-47DE-9230-23C98D9C2AE3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36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0639-356E-451B-8FD6-B66E73A4AF73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47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8D3C-529A-4676-B326-32E3D702DE02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8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64E3-EB2A-4063-8E37-5C88E535B729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31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CC46-FDDA-4922-86BB-140B48B8A51C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45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3279-1D62-4DCA-9FAE-A57BDE1820F2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6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9516B-64F9-40F7-8724-7DF3EC884C74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32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D405-EE43-40CA-81D0-2FD292EF0212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99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C38B9-D58E-4F6E-8FD8-C9FC6C4BD78C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96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F776-C4E2-428A-B422-DA306D65D0E1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28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AE61-7543-41B5-AA6E-4FF53E6CBD78}" type="slidenum">
              <a:rPr lang="ru-RU">
                <a:solidFill>
                  <a:srgbClr val="602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2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1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9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0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1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9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2EFD-EA55-4662-85BA-BD3013404669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0542-91F4-4286-B8FF-4DE274CDA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3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40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40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40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40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40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0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3BFC1-66DF-4311-A99F-DB7E434A78A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40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64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40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440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440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440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602000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02000"/>
                </a:solidFill>
              </a:endParaRPr>
            </a:p>
          </p:txBody>
        </p:sp>
      </p:grpSp>
      <p:sp>
        <p:nvSpPr>
          <p:cNvPr id="440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02000"/>
              </a:solidFill>
            </a:endParaRPr>
          </a:p>
        </p:txBody>
      </p:sp>
      <p:sp>
        <p:nvSpPr>
          <p:cNvPr id="440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A8A77-5789-46DE-9915-3F329DC965EC}" type="slidenum">
              <a:rPr lang="ru-RU">
                <a:solidFill>
                  <a:srgbClr val="602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602000"/>
              </a:solidFill>
            </a:endParaRPr>
          </a:p>
        </p:txBody>
      </p:sp>
      <p:sp>
        <p:nvSpPr>
          <p:cNvPr id="440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02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microsoft.com/office/2007/relationships/hdphoto" Target="../media/hdphoto27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9.wdp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4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23.png"/><Relationship Id="rId3" Type="http://schemas.microsoft.com/office/2007/relationships/hdphoto" Target="../media/hdphoto15.wdp"/><Relationship Id="rId7" Type="http://schemas.openxmlformats.org/officeDocument/2006/relationships/image" Target="../media/image20.png"/><Relationship Id="rId12" Type="http://schemas.microsoft.com/office/2007/relationships/hdphoto" Target="../media/hdphoto19.wdp"/><Relationship Id="rId2" Type="http://schemas.openxmlformats.org/officeDocument/2006/relationships/image" Target="../media/image17.png"/><Relationship Id="rId16" Type="http://schemas.microsoft.com/office/2007/relationships/hdphoto" Target="../media/hdphoto2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16.wdp"/><Relationship Id="rId15" Type="http://schemas.openxmlformats.org/officeDocument/2006/relationships/image" Target="../media/image24.png"/><Relationship Id="rId10" Type="http://schemas.microsoft.com/office/2007/relationships/hdphoto" Target="../media/hdphoto18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27.png"/><Relationship Id="rId4" Type="http://schemas.microsoft.com/office/2007/relationships/hdphoto" Target="../media/hdphoto2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microsoft.com/office/2007/relationships/hdphoto" Target="../media/hdphoto2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microsoft.com/office/2007/relationships/hdphoto" Target="../media/hdphoto2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Calibri"/>
                <a:cs typeface="Times New Roman"/>
              </a:rPr>
              <a:t>Особенности формирования читательской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Calibri"/>
                <a:cs typeface="Times New Roman"/>
              </a:rPr>
              <a:t>грамотности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Calibri"/>
                <a:cs typeface="Times New Roman"/>
              </a:rPr>
              <a:t>у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Calibri"/>
                <a:cs typeface="Times New Roman"/>
              </a:rPr>
              <a:t>учащихся начальных классов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err="1"/>
              <a:t>Пикуза</a:t>
            </a:r>
            <a:r>
              <a:rPr lang="ru-RU" i="1" dirty="0"/>
              <a:t> Елена Алексеевна,</a:t>
            </a:r>
            <a:endParaRPr lang="ru-RU" dirty="0"/>
          </a:p>
          <a:p>
            <a:pPr algn="r"/>
            <a:r>
              <a:rPr lang="ru-RU" i="1" dirty="0"/>
              <a:t>учитель-методист</a:t>
            </a:r>
            <a:endParaRPr lang="ru-RU" dirty="0"/>
          </a:p>
          <a:p>
            <a:pPr algn="r"/>
            <a:r>
              <a:rPr lang="ru-RU" i="1" dirty="0"/>
              <a:t>ГУО «Средняя школа № 11 г. Мозыря»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6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737" y="161345"/>
            <a:ext cx="62965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Сказка зимы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9941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Это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775" y="2060847"/>
            <a:ext cx="16225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замок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334" y="2060848"/>
            <a:ext cx="16145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Зимы.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1" y="2924944"/>
            <a:ext cx="13789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Зима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8495" y="2924943"/>
            <a:ext cx="214513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открыла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3634" y="2924941"/>
            <a:ext cx="1774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замки.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1" y="3789041"/>
            <a:ext cx="15888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Скоро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8488" y="3789041"/>
            <a:ext cx="214353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Black" pitchFamily="34" charset="0"/>
              </a:rPr>
              <a:t>м</a:t>
            </a:r>
            <a:r>
              <a:rPr lang="ru-RU" sz="3200" dirty="0" smtClean="0">
                <a:latin typeface="Arial Black" pitchFamily="34" charset="0"/>
              </a:rPr>
              <a:t>орозы.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1" y="4653139"/>
            <a:ext cx="296106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Рассказала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658" y="4653596"/>
            <a:ext cx="13789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Зима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8873" y="4653133"/>
            <a:ext cx="19239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сказку.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9562" y="4653134"/>
            <a:ext cx="10999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нам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71600" y="2564904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860032" y="234888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71600" y="342900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600" y="4293096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71600" y="5157192"/>
            <a:ext cx="288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940152" y="3217331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55979" y="408142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22245" y="4954559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04664"/>
            <a:ext cx="895838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ЕНА 26\змей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387" y="2437"/>
            <a:ext cx="91144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8226" y="54868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6552" y="57845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8952" y="6208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352" y="6632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8248" y="72247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6312" y="80928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4330" y="90872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о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0741" y="109512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м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8346" y="12709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о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346" y="145516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м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164376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4330" y="181520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2322" y="1988840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0196" y="21328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ь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2858" y="231926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8078" y="249289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у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5590" y="263691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ж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736" y="278092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3206" y="29670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й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6440" y="3068960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к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321297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1562" y="3356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в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99606" y="3501008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7142" y="36450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2971" y="38843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3648" y="40770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в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99527" y="42546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9629" y="44371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м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95433" y="463112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н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98744" y="479715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о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9672" y="4941168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г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11562" y="50279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о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41218" y="51379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9712" y="5157192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3728" y="515719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67744" y="51571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1760" y="50851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о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5776" y="50131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й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9792" y="491155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6874" y="472514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78118" y="455151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40275" y="4365104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46771" y="41916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в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37174" y="400506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ы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7824" y="383143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25388" y="35730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59832" y="339938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н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840" y="3212976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40815" y="309937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76900" y="296733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14968" y="2895327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8984" y="286096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ё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79912" y="2823319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94494" y="2852936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г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95936" y="28953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39952" y="2967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83968" y="30689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55976" y="3255367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55976" y="342900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1264" y="3615407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о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51264" y="378904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н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55976" y="397544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41581" y="414908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53544" y="4335487"/>
            <a:ext cx="2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г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2388" y="45091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7984" y="46955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50813" y="48417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00942" y="48831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60032" y="48417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04048" y="4797151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39663" y="472133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10638" y="45515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92080" y="436510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0580" y="4191471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12146" y="40050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в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26390" y="374461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у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77626" y="3543399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п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84736" y="3343378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о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59184" y="3111351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у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83262" y="3067641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ч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24128" y="3051116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81363" y="306221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46470" y="306896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90486" y="314096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20074" y="32413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ь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01769" y="316767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44208" y="3384574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к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90153" y="356236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у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16216" y="379558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ч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42279" y="400506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21480" y="4206279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25265" y="440749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у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36828" y="465313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х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590242" y="48691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07549" y="503534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х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872819" y="51653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47056" y="525881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и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21293" y="532137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с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80312" y="5344830"/>
            <a:ext cx="30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4100" y="5316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ь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07888" y="528720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871676" y="5229200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в.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98776" y="313625"/>
            <a:ext cx="3600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 Black" pitchFamily="34" charset="0"/>
              </a:rPr>
              <a:t>«Змейка»</a:t>
            </a:r>
            <a:endParaRPr lang="ru-RU" sz="4800" dirty="0">
              <a:ln>
                <a:solidFill>
                  <a:sysClr val="windowText" lastClr="000000"/>
                </a:solidFill>
              </a:ln>
              <a:blipFill>
                <a:blip r:embed="rId3"/>
                <a:tile tx="0" ty="0" sx="100000" sy="100000" flip="none" algn="tl"/>
              </a:blip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02517" y="2276872"/>
            <a:ext cx="4365104" cy="42484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157" y="2579390"/>
            <a:ext cx="3880925" cy="373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199390" y="3717032"/>
            <a:ext cx="1396946" cy="140516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72200" y="3933056"/>
            <a:ext cx="1039042" cy="1254373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3448059"/>
              </a:avLst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15222" y="4401108"/>
            <a:ext cx="133042" cy="1338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E:\ЛЕНА 26\statuetka-dekoratuvnaya-zabytaya-meloduyamqu_en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621" y1="31875" x2="73621" y2="3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57" y="908720"/>
            <a:ext cx="4443252" cy="59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8222" y="77723"/>
            <a:ext cx="918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Arial Black" pitchFamily="34" charset="0"/>
              </a:rPr>
              <a:t>«Старинный граммофон»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rgbClr val="CC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411" y="77723"/>
            <a:ext cx="6593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«Наведи порядок»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718" y="1268760"/>
            <a:ext cx="7870729" cy="4598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Холод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нозимойве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терсвис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титзаок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нами днём бы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лсне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гкночи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днялсяб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уранон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шумитн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аразны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еголосав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нихсл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ышатся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хо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хотиплач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Тоняслуша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лосбури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36" y="77723"/>
            <a:ext cx="8704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CC6600"/>
                </a:solidFill>
                <a:latin typeface="Arial Black" pitchFamily="34" charset="0"/>
              </a:rPr>
              <a:t>«Расшифруй и прочти текст»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CC66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716" y="1700808"/>
            <a:ext cx="7870729" cy="3675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Ст..тт.пл.й.вг.стс.зр.в..тсл.в.п.сп.в..т.бл.к.н.л.в..тс.гр.ш.вн.ш.мс.д..хт.кмн.г.в.тк.гн.тс.п.дт.ж.сть.пл.д.вск.р.м.б.д.мс.б.р.ть.р.ж.й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92696"/>
            <a:ext cx="9149681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44" y="44624"/>
            <a:ext cx="9158444" cy="66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94104"/>
              </p:ext>
            </p:extLst>
          </p:nvPr>
        </p:nvGraphicFramePr>
        <p:xfrm>
          <a:off x="1115616" y="116632"/>
          <a:ext cx="6912768" cy="6552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6"/>
                <a:gridCol w="2304256"/>
                <a:gridCol w="2304256"/>
              </a:tblGrid>
              <a:tr h="2184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2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6" t="11524" b="4759"/>
          <a:stretch/>
        </p:blipFill>
        <p:spPr bwMode="auto">
          <a:xfrm>
            <a:off x="6012160" y="4653136"/>
            <a:ext cx="1682449" cy="15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1620837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19637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999" y="2383344"/>
            <a:ext cx="1664274" cy="20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438400"/>
            <a:ext cx="1663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1843042" cy="198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14351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15542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1512168" cy="199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326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029" y="3793097"/>
            <a:ext cx="66579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005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39" cy="51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E:\ЛЕНА 24\7de8c7edd58ac33c287e5452f51cb67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172262"/>
            <a:ext cx="1709336" cy="16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ЛЕНА 24\103330304_large_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661" y="5850807"/>
            <a:ext cx="1155183" cy="96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ЛЕНА 24\kasztanowiec_kwiaty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79270">
            <a:off x="1914450" y="4979819"/>
            <a:ext cx="1850577" cy="17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ЛЕНА 24\15d4992be546306b8ee7d2c05a83f36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583" y1="21681" x2="35583" y2="21681"/>
                        <a14:foregroundMark x1="15951" y1="6195" x2="15951" y2="6195"/>
                        <a14:foregroundMark x1="34969" y1="12832" x2="34969" y2="12832"/>
                        <a14:foregroundMark x1="28834" y1="7522" x2="28834" y2="7522"/>
                        <a14:foregroundMark x1="44785" y1="13274" x2="44785" y2="13274"/>
                        <a14:foregroundMark x1="59509" y1="8850" x2="59509" y2="8850"/>
                        <a14:foregroundMark x1="71779" y1="11062" x2="71779" y2="11062"/>
                        <a14:foregroundMark x1="85276" y1="1327" x2="85276" y2="1327"/>
                        <a14:foregroundMark x1="94479" y1="1770" x2="94479" y2="1770"/>
                        <a14:foregroundMark x1="92638" y1="14602" x2="92638" y2="14602"/>
                        <a14:foregroundMark x1="84049" y1="17699" x2="84049" y2="17699"/>
                        <a14:foregroundMark x1="74847" y1="28319" x2="74847" y2="28319"/>
                        <a14:foregroundMark x1="58282" y1="30973" x2="58282" y2="30973"/>
                        <a14:foregroundMark x1="87730" y1="27434" x2="87730" y2="27434"/>
                        <a14:foregroundMark x1="87730" y1="39381" x2="87730" y2="39381"/>
                        <a14:foregroundMark x1="80368" y1="46018" x2="80368" y2="46018"/>
                        <a14:foregroundMark x1="87117" y1="52655" x2="87117" y2="52655"/>
                        <a14:foregroundMark x1="90798" y1="60619" x2="90798" y2="60619"/>
                        <a14:foregroundMark x1="13497" y1="60177" x2="13497" y2="60177"/>
                        <a14:foregroundMark x1="14110" y1="75221" x2="14110" y2="75221"/>
                        <a14:foregroundMark x1="15337" y1="82743" x2="15337" y2="82743"/>
                        <a14:foregroundMark x1="16564" y1="93805" x2="16564" y2="93805"/>
                        <a14:foregroundMark x1="9816" y1="95133" x2="9816" y2="95133"/>
                        <a14:foregroundMark x1="29448" y1="94690" x2="29448" y2="94690"/>
                        <a14:foregroundMark x1="25767" y1="97788" x2="25767" y2="97788"/>
                        <a14:foregroundMark x1="42945" y1="96903" x2="42945" y2="96903"/>
                        <a14:foregroundMark x1="71166" y1="88053" x2="71166" y2="88053"/>
                        <a14:foregroundMark x1="58896" y1="92035" x2="58896" y2="92035"/>
                        <a14:foregroundMark x1="66258" y1="96903" x2="66258" y2="96903"/>
                        <a14:foregroundMark x1="69325" y1="98673" x2="69325" y2="98673"/>
                        <a14:foregroundMark x1="80982" y1="98673" x2="80982" y2="98673"/>
                        <a14:foregroundMark x1="78528" y1="92478" x2="78528" y2="92478"/>
                        <a14:foregroundMark x1="79141" y1="79646" x2="79141" y2="79646"/>
                        <a14:foregroundMark x1="86503" y1="72124" x2="86503" y2="72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2002" y="5897277"/>
            <a:ext cx="678583" cy="9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ЛЕНА 24\51793827c8e05879ed23fb3c580d877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400" y1="25079" x2="11400" y2="25079"/>
                        <a14:foregroundMark x1="19400" y1="26984" x2="19400" y2="26984"/>
                        <a14:foregroundMark x1="30600" y1="28571" x2="30600" y2="28571"/>
                        <a14:foregroundMark x1="38800" y1="27460" x2="38800" y2="27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391" y="5113318"/>
            <a:ext cx="1349252" cy="17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ЛЕНА 24\mini-plakat_vyrubnoj_solnyshko_2_fm-10597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9841" y1="29560" x2="69841" y2="29560"/>
                        <a14:foregroundMark x1="63492" y1="28302" x2="63492" y2="28302"/>
                        <a14:foregroundMark x1="66138" y1="25786" x2="66138" y2="25786"/>
                        <a14:foregroundMark x1="66667" y1="33962" x2="66667" y2="33962"/>
                        <a14:foregroundMark x1="61376" y1="8805" x2="61376" y2="8805"/>
                        <a14:foregroundMark x1="52381" y1="12579" x2="52381" y2="12579"/>
                        <a14:foregroundMark x1="53439" y1="13836" x2="53439" y2="13836"/>
                        <a14:foregroundMark x1="57143" y1="8176" x2="57143" y2="8176"/>
                        <a14:foregroundMark x1="59259" y1="2516" x2="59259" y2="2516"/>
                        <a14:foregroundMark x1="60847" y1="629" x2="60847" y2="629"/>
                        <a14:foregroundMark x1="67196" y1="10063" x2="67196" y2="10063"/>
                        <a14:foregroundMark x1="65608" y1="11950" x2="65608" y2="11950"/>
                        <a14:foregroundMark x1="71429" y1="7547" x2="71429" y2="7547"/>
                        <a14:foregroundMark x1="76190" y1="8176" x2="76190" y2="8176"/>
                        <a14:foregroundMark x1="82011" y1="6289" x2="82011" y2="6289"/>
                        <a14:foregroundMark x1="84127" y1="13208" x2="84127" y2="13208"/>
                        <a14:foregroundMark x1="80952" y1="22642" x2="80952" y2="22642"/>
                        <a14:foregroundMark x1="79365" y1="24528" x2="79365" y2="24528"/>
                        <a14:foregroundMark x1="87831" y1="23270" x2="87831" y2="23270"/>
                        <a14:foregroundMark x1="88889" y1="23270" x2="88889" y2="23270"/>
                        <a14:foregroundMark x1="87302" y1="28931" x2="87302" y2="28931"/>
                        <a14:foregroundMark x1="94709" y1="28931" x2="94709" y2="28931"/>
                        <a14:foregroundMark x1="95767" y1="31447" x2="95767" y2="31447"/>
                        <a14:foregroundMark x1="88889" y1="39623" x2="88889" y2="39623"/>
                        <a14:foregroundMark x1="94180" y1="32704" x2="94180" y2="32704"/>
                        <a14:foregroundMark x1="88889" y1="37107" x2="88889" y2="37107"/>
                        <a14:foregroundMark x1="86243" y1="40252" x2="86243" y2="40252"/>
                        <a14:foregroundMark x1="94709" y1="45912" x2="94709" y2="45912"/>
                        <a14:foregroundMark x1="98942" y1="49686" x2="98942" y2="49686"/>
                        <a14:foregroundMark x1="96825" y1="53459" x2="96825" y2="53459"/>
                        <a14:foregroundMark x1="94180" y1="55346" x2="94180" y2="55346"/>
                        <a14:foregroundMark x1="86772" y1="63522" x2="86772" y2="63522"/>
                        <a14:foregroundMark x1="88889" y1="68553" x2="88889" y2="68553"/>
                        <a14:foregroundMark x1="89418" y1="62893" x2="89418" y2="62893"/>
                        <a14:foregroundMark x1="87302" y1="66667" x2="87302" y2="66667"/>
                        <a14:foregroundMark x1="94709" y1="74843" x2="94709" y2="74843"/>
                        <a14:foregroundMark x1="80423" y1="76101" x2="80423" y2="76101"/>
                        <a14:foregroundMark x1="82540" y1="76101" x2="82540" y2="76101"/>
                        <a14:foregroundMark x1="79365" y1="78616" x2="79365" y2="78616"/>
                        <a14:foregroundMark x1="86243" y1="75472" x2="86243" y2="75472"/>
                        <a14:foregroundMark x1="92063" y1="75472" x2="92063" y2="75472"/>
                        <a14:foregroundMark x1="76720" y1="85535" x2="76720" y2="85535"/>
                        <a14:foregroundMark x1="66667" y1="83019" x2="66667" y2="83019"/>
                        <a14:foregroundMark x1="67725" y1="84906" x2="67725" y2="84906"/>
                        <a14:foregroundMark x1="63492" y1="94969" x2="63492" y2="94969"/>
                        <a14:foregroundMark x1="65079" y1="92453" x2="65079" y2="92453"/>
                        <a14:foregroundMark x1="55556" y1="86792" x2="55556" y2="86792"/>
                        <a14:foregroundMark x1="49206" y1="94969" x2="49206" y2="94969"/>
                        <a14:foregroundMark x1="46032" y1="98742" x2="46032" y2="98742"/>
                        <a14:foregroundMark x1="43386" y1="98742" x2="43386" y2="98742"/>
                        <a14:foregroundMark x1="43386" y1="100000" x2="43386" y2="100000"/>
                        <a14:foregroundMark x1="38095" y1="88679" x2="38095" y2="88679"/>
                        <a14:foregroundMark x1="40741" y1="90566" x2="40741" y2="90566"/>
                        <a14:foregroundMark x1="28042" y1="93082" x2="28042" y2="93082"/>
                        <a14:foregroundMark x1="22751" y1="91195" x2="22751" y2="91195"/>
                        <a14:foregroundMark x1="22751" y1="84277" x2="22751" y2="84277"/>
                        <a14:foregroundMark x1="24868" y1="78616" x2="24868" y2="78616"/>
                        <a14:foregroundMark x1="24339" y1="90566" x2="24339" y2="90566"/>
                        <a14:foregroundMark x1="4762" y1="66667" x2="4762" y2="66667"/>
                        <a14:foregroundMark x1="8466" y1="72956" x2="8466" y2="72956"/>
                        <a14:foregroundMark x1="12698" y1="76730" x2="12698" y2="76730"/>
                        <a14:foregroundMark x1="16931" y1="77987" x2="16931" y2="77987"/>
                        <a14:foregroundMark x1="7937" y1="64151" x2="7937" y2="64151"/>
                        <a14:foregroundMark x1="14815" y1="57233" x2="14815" y2="57233"/>
                        <a14:foregroundMark x1="13228" y1="59748" x2="13228" y2="59748"/>
                        <a14:foregroundMark x1="9524" y1="46541" x2="9524" y2="46541"/>
                        <a14:foregroundMark x1="1058" y1="42138" x2="1058" y2="42138"/>
                        <a14:foregroundMark x1="11111" y1="42138" x2="11111" y2="42138"/>
                        <a14:foregroundMark x1="8995" y1="40252" x2="8995" y2="40252"/>
                        <a14:foregroundMark x1="6349" y1="41509" x2="6349" y2="41509"/>
                        <a14:foregroundMark x1="13757" y1="40881" x2="13757" y2="40881"/>
                        <a14:foregroundMark x1="14286" y1="36478" x2="14286" y2="36478"/>
                        <a14:foregroundMark x1="11111" y1="38994" x2="11111" y2="38994"/>
                        <a14:foregroundMark x1="9524" y1="22013" x2="9524" y2="22013"/>
                        <a14:foregroundMark x1="11111" y1="19497" x2="11111" y2="19497"/>
                        <a14:foregroundMark x1="14815" y1="22013" x2="14815" y2="22013"/>
                        <a14:foregroundMark x1="21164" y1="22642" x2="21164" y2="22642"/>
                        <a14:foregroundMark x1="19577" y1="23899" x2="19577" y2="23899"/>
                        <a14:foregroundMark x1="21693" y1="13836" x2="21693" y2="13836"/>
                        <a14:foregroundMark x1="22222" y1="10063" x2="22222" y2="10063"/>
                        <a14:foregroundMark x1="25397" y1="10063" x2="25397" y2="10063"/>
                        <a14:foregroundMark x1="31746" y1="15094" x2="31746" y2="15094"/>
                        <a14:foregroundMark x1="33333" y1="11321" x2="33333" y2="11321"/>
                        <a14:foregroundMark x1="34392" y1="5660" x2="34392" y2="5660"/>
                        <a14:foregroundMark x1="36508" y1="3145" x2="36508" y2="3145"/>
                        <a14:foregroundMark x1="40212" y1="6289" x2="40212" y2="6289"/>
                        <a14:foregroundMark x1="43386" y1="12579" x2="43386" y2="12579"/>
                        <a14:foregroundMark x1="47619" y1="8176" x2="47619" y2="8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247513">
            <a:off x="3620441" y="5595181"/>
            <a:ext cx="783901" cy="6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ЛЕНА 23\2843b45ca24222fdf82cc080aaf89b7e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48421" y1="5952" x2="48421" y2="5952"/>
                        <a14:foregroundMark x1="49474" y1="3333" x2="49474" y2="3333"/>
                        <a14:foregroundMark x1="61053" y1="7143" x2="61053" y2="7143"/>
                        <a14:foregroundMark x1="75439" y1="15000" x2="75439" y2="15000"/>
                        <a14:foregroundMark x1="1053" y1="48571" x2="1053" y2="48571"/>
                        <a14:foregroundMark x1="4211" y1="48095" x2="4211" y2="48095"/>
                        <a14:foregroundMark x1="5614" y1="48571" x2="5614" y2="48571"/>
                        <a14:foregroundMark x1="7018" y1="47857" x2="7018" y2="47857"/>
                        <a14:foregroundMark x1="90877" y1="65952" x2="90877" y2="65952"/>
                        <a14:foregroundMark x1="89825" y1="64762" x2="89825" y2="64762"/>
                        <a14:foregroundMark x1="93684" y1="65952" x2="93684" y2="65952"/>
                        <a14:foregroundMark x1="91228" y1="39286" x2="91228" y2="39286"/>
                        <a14:foregroundMark x1="69123" y1="97143" x2="69123" y2="97143"/>
                        <a14:foregroundMark x1="90175" y1="93571" x2="90175" y2="93571"/>
                        <a14:foregroundMark x1="35789" y1="7143" x2="35789" y2="7143"/>
                        <a14:foregroundMark x1="30877" y1="5238" x2="30877" y2="5238"/>
                        <a14:foregroundMark x1="40702" y1="8333" x2="40702" y2="8333"/>
                        <a14:foregroundMark x1="38596" y1="7381" x2="38596" y2="7381"/>
                        <a14:foregroundMark x1="32982" y1="6429" x2="32982" y2="6429"/>
                        <a14:foregroundMark x1="28421" y1="4524" x2="28421" y2="4524"/>
                        <a14:foregroundMark x1="26667" y1="3571" x2="26667" y2="3571"/>
                        <a14:foregroundMark x1="29474" y1="5000" x2="29474" y2="5000"/>
                        <a14:foregroundMark x1="31930" y1="5476" x2="31930" y2="5476"/>
                        <a14:foregroundMark x1="33333" y1="5714" x2="33333" y2="5714"/>
                        <a14:foregroundMark x1="35439" y1="6429" x2="35439" y2="6429"/>
                        <a14:foregroundMark x1="35789" y1="6905" x2="35789" y2="6905"/>
                        <a14:foregroundMark x1="39649" y1="7857" x2="39649" y2="7857"/>
                        <a14:foregroundMark x1="42456" y1="8095" x2="42456" y2="8095"/>
                        <a14:foregroundMark x1="46667" y1="4762" x2="46667" y2="4762"/>
                        <a14:foregroundMark x1="57193" y1="11190" x2="57193" y2="11190"/>
                        <a14:foregroundMark x1="55439" y1="11190" x2="55439" y2="11190"/>
                        <a14:foregroundMark x1="53333" y1="11190" x2="53333" y2="11190"/>
                        <a14:foregroundMark x1="59298" y1="11190" x2="59298" y2="11190"/>
                        <a14:foregroundMark x1="3158" y1="48810" x2="3158" y2="48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9474" y="5122432"/>
            <a:ext cx="1189484" cy="17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ЛЕНА 23\f711573bc4346328af590d123fdbaf01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0973" y1="12821" x2="20973" y2="12821"/>
                        <a14:foregroundMark x1="19453" y1="8392" x2="19453" y2="8392"/>
                        <a14:foregroundMark x1="12158" y1="12821" x2="12158" y2="12821"/>
                        <a14:foregroundMark x1="9119" y1="14685" x2="9119" y2="14685"/>
                        <a14:foregroundMark x1="20973" y1="5361" x2="20973" y2="5361"/>
                        <a14:foregroundMark x1="19757" y1="6527" x2="19757" y2="6527"/>
                        <a14:foregroundMark x1="41337" y1="699" x2="41337" y2="699"/>
                        <a14:foregroundMark x1="38298" y1="1399" x2="38298" y2="1399"/>
                        <a14:foregroundMark x1="36474" y1="3030" x2="36474" y2="3030"/>
                        <a14:foregroundMark x1="34954" y1="4429" x2="34954" y2="4429"/>
                        <a14:foregroundMark x1="45897" y1="1166" x2="45897" y2="1166"/>
                        <a14:foregroundMark x1="47720" y1="1632" x2="47720" y2="1632"/>
                        <a14:foregroundMark x1="49544" y1="2331" x2="49544" y2="2331"/>
                        <a14:foregroundMark x1="16717" y1="10256" x2="16717" y2="10256"/>
                        <a14:foregroundMark x1="17325" y1="8858" x2="17325" y2="8858"/>
                        <a14:foregroundMark x1="10942" y1="12821" x2="10942" y2="12821"/>
                        <a14:foregroundMark x1="8207" y1="16550" x2="8207" y2="16550"/>
                        <a14:foregroundMark x1="2736" y1="24476" x2="2736" y2="24476"/>
                        <a14:foregroundMark x1="5775" y1="25408" x2="5775" y2="25408"/>
                        <a14:foregroundMark x1="8511" y1="28205" x2="8511" y2="28205"/>
                        <a14:foregroundMark x1="11246" y1="30070" x2="11246" y2="30070"/>
                        <a14:foregroundMark x1="912" y1="26107" x2="912" y2="26107"/>
                        <a14:foregroundMark x1="4559" y1="28671" x2="4559" y2="28671"/>
                        <a14:foregroundMark x1="7599" y1="31469" x2="7599" y2="31469"/>
                        <a14:foregroundMark x1="8511" y1="33800" x2="8511" y2="33800"/>
                        <a14:foregroundMark x1="10030" y1="38462" x2="10030" y2="38462"/>
                        <a14:foregroundMark x1="9726" y1="36364" x2="9726" y2="36364"/>
                        <a14:foregroundMark x1="10638" y1="41725" x2="10638" y2="41725"/>
                        <a14:foregroundMark x1="9726" y1="44755" x2="9726" y2="44755"/>
                        <a14:foregroundMark x1="9726" y1="47319" x2="9726" y2="47319"/>
                        <a14:foregroundMark x1="25532" y1="9091" x2="25532" y2="9091"/>
                        <a14:foregroundMark x1="30091" y1="10490" x2="30091" y2="10490"/>
                        <a14:foregroundMark x1="32827" y1="11655" x2="32827" y2="11655"/>
                        <a14:foregroundMark x1="35866" y1="8159" x2="35866" y2="8159"/>
                        <a14:foregroundMark x1="23404" y1="8625" x2="23404" y2="8625"/>
                        <a14:foregroundMark x1="22188" y1="6760" x2="22188" y2="6760"/>
                        <a14:foregroundMark x1="10638" y1="48718" x2="10638" y2="48718"/>
                        <a14:foregroundMark x1="13070" y1="49883" x2="13070" y2="49883"/>
                        <a14:foregroundMark x1="14894" y1="51282" x2="14894" y2="51282"/>
                        <a14:foregroundMark x1="18237" y1="52214" x2="18237" y2="52214"/>
                        <a14:foregroundMark x1="21277" y1="53613" x2="21277" y2="53613"/>
                        <a14:foregroundMark x1="22188" y1="56177" x2="22188" y2="56177"/>
                        <a14:foregroundMark x1="21884" y1="58275" x2="21884" y2="58275"/>
                        <a14:foregroundMark x1="23100" y1="61305" x2="23100" y2="61305"/>
                        <a14:foregroundMark x1="26444" y1="66200" x2="26444" y2="66200"/>
                        <a14:foregroundMark x1="24620" y1="70629" x2="24620" y2="70629"/>
                        <a14:foregroundMark x1="24620" y1="76923" x2="24620" y2="76923"/>
                        <a14:foregroundMark x1="23708" y1="82517" x2="23708" y2="82517"/>
                        <a14:foregroundMark x1="24012" y1="72960" x2="24012" y2="72960"/>
                        <a14:foregroundMark x1="25532" y1="67832" x2="25532" y2="67832"/>
                        <a14:foregroundMark x1="22796" y1="85548" x2="22796" y2="85548"/>
                        <a14:foregroundMark x1="20365" y1="89044" x2="20365" y2="89044"/>
                        <a14:foregroundMark x1="17021" y1="90443" x2="17021" y2="90443"/>
                        <a14:foregroundMark x1="13678" y1="90909" x2="13678" y2="90909"/>
                        <a14:foregroundMark x1="11854" y1="92308" x2="11854" y2="92308"/>
                        <a14:foregroundMark x1="10030" y1="94639" x2="10030" y2="94639"/>
                        <a14:foregroundMark x1="13070" y1="95571" x2="13982" y2="95338"/>
                        <a14:foregroundMark x1="15198" y1="96970" x2="17325" y2="96737"/>
                        <a14:foregroundMark x1="20669" y1="97669" x2="20669" y2="97669"/>
                        <a14:foregroundMark x1="25228" y1="97436" x2="25228" y2="97436"/>
                        <a14:foregroundMark x1="28571" y1="97203" x2="28571" y2="97203"/>
                        <a14:foregroundMark x1="34043" y1="97436" x2="34043" y2="97436"/>
                        <a14:foregroundMark x1="40729" y1="97669" x2="40729" y2="97669"/>
                        <a14:foregroundMark x1="37386" y1="97902" x2="37386" y2="97902"/>
                        <a14:foregroundMark x1="18237" y1="97203" x2="18237" y2="97203"/>
                        <a14:foregroundMark x1="54103" y1="97436" x2="54103" y2="97436"/>
                        <a14:foregroundMark x1="72340" y1="98135" x2="72340" y2="98135"/>
                        <a14:foregroundMark x1="19453" y1="52681" x2="19453" y2="52681"/>
                        <a14:foregroundMark x1="27964" y1="9790" x2="27964" y2="9790"/>
                        <a14:foregroundMark x1="52888" y1="13054" x2="52888" y2="13054"/>
                        <a14:foregroundMark x1="52888" y1="10956" x2="52888" y2="10956"/>
                        <a14:foregroundMark x1="50456" y1="16783" x2="50456" y2="16783"/>
                        <a14:foregroundMark x1="51976" y1="15152" x2="51976" y2="15152"/>
                        <a14:foregroundMark x1="49848" y1="17949" x2="49848" y2="17949"/>
                        <a14:foregroundMark x1="51672" y1="20047" x2="51672" y2="20047"/>
                        <a14:foregroundMark x1="55319" y1="21212" x2="55319" y2="21212"/>
                        <a14:foregroundMark x1="57751" y1="23077" x2="57751" y2="23077"/>
                        <a14:foregroundMark x1="53495" y1="20746" x2="53495" y2="20746"/>
                        <a14:foregroundMark x1="59878" y1="24942" x2="59878" y2="24942"/>
                        <a14:foregroundMark x1="1216" y1="24709" x2="1216" y2="24709"/>
                        <a14:foregroundMark x1="4255" y1="24476" x2="4255" y2="24476"/>
                        <a14:foregroundMark x1="8207" y1="35198" x2="8207" y2="35198"/>
                        <a14:foregroundMark x1="9119" y1="37529" x2="9119" y2="37529"/>
                        <a14:foregroundMark x1="62614" y1="27739" x2="62614" y2="27739"/>
                        <a14:foregroundMark x1="67173" y1="35897" x2="67173" y2="35897"/>
                        <a14:foregroundMark x1="65653" y1="32401" x2="65653" y2="32401"/>
                        <a14:foregroundMark x1="64134" y1="29138" x2="64134" y2="29138"/>
                        <a14:foregroundMark x1="65046" y1="31002" x2="65046" y2="31002"/>
                        <a14:foregroundMark x1="66565" y1="34499" x2="66565" y2="34499"/>
                        <a14:foregroundMark x1="68997" y1="38228" x2="68997" y2="38228"/>
                        <a14:foregroundMark x1="68085" y1="37296" x2="68085" y2="37296"/>
                        <a14:foregroundMark x1="70821" y1="40326" x2="70821" y2="40326"/>
                        <a14:foregroundMark x1="71733" y1="42424" x2="71733" y2="42424"/>
                        <a14:foregroundMark x1="72036" y1="44755" x2="72036" y2="44755"/>
                        <a14:foregroundMark x1="72948" y1="46620" x2="72948" y2="46620"/>
                        <a14:foregroundMark x1="72036" y1="43590" x2="72036" y2="43590"/>
                        <a14:foregroundMark x1="74772" y1="48019" x2="74772" y2="48019"/>
                        <a14:foregroundMark x1="77508" y1="49417" x2="77508" y2="49417"/>
                        <a14:foregroundMark x1="76596" y1="48951" x2="76596" y2="48951"/>
                        <a14:foregroundMark x1="79635" y1="50583" x2="79635" y2="50583"/>
                        <a14:foregroundMark x1="80851" y1="52914" x2="80851" y2="52914"/>
                        <a14:foregroundMark x1="81155" y1="52214" x2="81155" y2="52214"/>
                        <a14:foregroundMark x1="81763" y1="56177" x2="81763" y2="56177"/>
                        <a14:foregroundMark x1="82067" y1="55478" x2="82067" y2="55478"/>
                        <a14:foregroundMark x1="80547" y1="54779" x2="80547" y2="54779"/>
                        <a14:foregroundMark x1="78116" y1="54312" x2="78116" y2="54312"/>
                        <a14:foregroundMark x1="75380" y1="54079" x2="75380" y2="54079"/>
                        <a14:foregroundMark x1="75988" y1="55944" x2="75988" y2="55944"/>
                        <a14:foregroundMark x1="75988" y1="58974" x2="75988" y2="58974"/>
                        <a14:foregroundMark x1="76900" y1="57809" x2="76900" y2="57809"/>
                        <a14:foregroundMark x1="76596" y1="60373" x2="76596" y2="60373"/>
                        <a14:foregroundMark x1="80243" y1="65035" x2="80243" y2="65035"/>
                        <a14:foregroundMark x1="79027" y1="62937" x2="79027" y2="62937"/>
                        <a14:foregroundMark x1="77812" y1="61538" x2="77812" y2="61538"/>
                        <a14:foregroundMark x1="25836" y1="13986" x2="25836" y2="13986"/>
                        <a14:foregroundMark x1="18237" y1="7692" x2="18237" y2="7692"/>
                        <a14:foregroundMark x1="50152" y1="2331" x2="50152" y2="2331"/>
                        <a14:foregroundMark x1="87842" y1="69930" x2="87842" y2="69930"/>
                        <a14:foregroundMark x1="82979" y1="68531" x2="82979" y2="68531"/>
                        <a14:foregroundMark x1="80547" y1="67599" x2="80547" y2="67599"/>
                        <a14:foregroundMark x1="86018" y1="68998" x2="86018" y2="68998"/>
                        <a14:foregroundMark x1="89362" y1="72727" x2="89362" y2="72727"/>
                        <a14:foregroundMark x1="89362" y1="71096" x2="89362" y2="71096"/>
                        <a14:foregroundMark x1="90274" y1="72727" x2="90274" y2="72727"/>
                        <a14:foregroundMark x1="87842" y1="71562" x2="87842" y2="71562"/>
                        <a14:foregroundMark x1="84802" y1="71329" x2="84802" y2="71329"/>
                        <a14:foregroundMark x1="79027" y1="71329" x2="79027" y2="71329"/>
                        <a14:foregroundMark x1="82371" y1="71096" x2="82371" y2="71096"/>
                        <a14:foregroundMark x1="75380" y1="71795" x2="75380" y2="71795"/>
                        <a14:foregroundMark x1="71429" y1="71795" x2="71429" y2="71795"/>
                        <a14:foregroundMark x1="70213" y1="71562" x2="70213" y2="71562"/>
                        <a14:foregroundMark x1="69909" y1="73660" x2="69909" y2="73660"/>
                        <a14:foregroundMark x1="92097" y1="77389" x2="92097" y2="77389"/>
                        <a14:foregroundMark x1="94833" y1="76923" x2="94833" y2="76923"/>
                        <a14:foregroundMark x1="93617" y1="79720" x2="93617" y2="79720"/>
                        <a14:foregroundMark x1="94225" y1="81352" x2="94225" y2="81352"/>
                        <a14:foregroundMark x1="96657" y1="82284" x2="96657" y2="82284"/>
                        <a14:foregroundMark x1="98176" y1="84615" x2="98176" y2="84615"/>
                        <a14:foregroundMark x1="98480" y1="86247" x2="98480" y2="86247"/>
                        <a14:foregroundMark x1="97872" y1="89510" x2="97872" y2="89510"/>
                        <a14:foregroundMark x1="96049" y1="91142" x2="96049" y2="91142"/>
                        <a14:foregroundMark x1="93921" y1="91375" x2="93921" y2="91375"/>
                        <a14:foregroundMark x1="92705" y1="92541" x2="92705" y2="92541"/>
                        <a14:foregroundMark x1="90274" y1="92308" x2="90274" y2="92308"/>
                        <a14:foregroundMark x1="87538" y1="92774" x2="87538" y2="92774"/>
                        <a14:foregroundMark x1="85410" y1="93706" x2="85410" y2="93706"/>
                        <a14:foregroundMark x1="83587" y1="95338" x2="83587" y2="95338"/>
                        <a14:foregroundMark x1="80851" y1="96737" x2="80851" y2="96737"/>
                        <a14:foregroundMark x1="82675" y1="96270" x2="82675" y2="96270"/>
                        <a14:foregroundMark x1="79635" y1="97902" x2="79635" y2="97902"/>
                        <a14:foregroundMark x1="77508" y1="98601" x2="77508" y2="98601"/>
                        <a14:foregroundMark x1="11854" y1="91608" x2="11854" y2="91608"/>
                        <a14:foregroundMark x1="10334" y1="93240" x2="10334" y2="93240"/>
                        <a14:foregroundMark x1="11246" y1="95105" x2="11246" y2="95105"/>
                        <a14:foregroundMark x1="84802" y1="94639" x2="84802" y2="94639"/>
                        <a14:foregroundMark x1="74164" y1="75524" x2="74164" y2="75524"/>
                        <a14:foregroundMark x1="76596" y1="75991" x2="76596" y2="75991"/>
                        <a14:foregroundMark x1="71733" y1="74592" x2="71733" y2="74592"/>
                        <a14:foregroundMark x1="81763" y1="76923" x2="81763" y2="76923"/>
                        <a14:foregroundMark x1="84802" y1="75991" x2="84802" y2="75991"/>
                        <a14:foregroundMark x1="86322" y1="75058" x2="86322" y2="75058"/>
                        <a14:foregroundMark x1="79027" y1="76457" x2="79027" y2="76457"/>
                        <a14:backgroundMark x1="79939" y1="73193" x2="79939" y2="73193"/>
                        <a14:backgroundMark x1="82067" y1="74592" x2="82067" y2="74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920" y="5733256"/>
            <a:ext cx="828344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ЛЕНА 23\bed58f302a5ea3e9326ea49796cf8821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92000" y1="15282" x2="92000" y2="15282"/>
                        <a14:foregroundMark x1="80471" y1="16113" x2="80471" y2="16113"/>
                        <a14:foregroundMark x1="59765" y1="9136" x2="59765" y2="9136"/>
                        <a14:foregroundMark x1="62118" y1="12957" x2="62118" y2="12957"/>
                        <a14:foregroundMark x1="64941" y1="16445" x2="64941" y2="16445"/>
                        <a14:foregroundMark x1="80471" y1="23422" x2="80471" y2="23422"/>
                        <a14:foregroundMark x1="52706" y1="4319" x2="52706" y2="4319"/>
                        <a14:foregroundMark x1="51294" y1="8970" x2="51294" y2="8970"/>
                        <a14:foregroundMark x1="59765" y1="5316" x2="59765" y2="5316"/>
                        <a14:foregroundMark x1="69647" y1="33223" x2="69647" y2="33223"/>
                        <a14:foregroundMark x1="89176" y1="7143" x2="89176" y2="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009" y="5372920"/>
            <a:ext cx="833660" cy="11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ЛЕНА 23\pion09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6753">
            <a:off x="7214355" y="5120242"/>
            <a:ext cx="1868044" cy="18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010" y="-99392"/>
            <a:ext cx="5532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«Найди аргумент»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532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Прочитай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рассказ Риты о своей семье: «Мне 8 лет. Самая старшая в нашей семье – бабушка, ей 68 лет. Дедушка младше бабушки на 2 года. Моя сестра Лена в 2 раза старше меня, а мой брат Денис в 2 раза младше меня. Когда родился папа, дедушке было 25 лет. Мама младше папы на 3 года».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077072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</a:rPr>
              <a:t>а</a:t>
            </a:r>
            <a:r>
              <a:rPr lang="ru-RU" sz="2800" b="1" i="1" dirty="0">
                <a:solidFill>
                  <a:srgbClr val="3333CC"/>
                </a:solidFill>
              </a:rPr>
              <a:t>) Сколько лет маме? </a:t>
            </a:r>
            <a:endParaRPr lang="ru-RU" sz="2800" b="1" i="1" dirty="0" smtClean="0">
              <a:solidFill>
                <a:srgbClr val="3333CC"/>
              </a:solidFill>
            </a:endParaRPr>
          </a:p>
          <a:p>
            <a:r>
              <a:rPr lang="ru-RU" sz="2800" b="1" i="1" dirty="0" smtClean="0">
                <a:solidFill>
                  <a:srgbClr val="3333CC"/>
                </a:solidFill>
              </a:rPr>
              <a:t>б</a:t>
            </a:r>
            <a:r>
              <a:rPr lang="ru-RU" sz="2800" b="1" i="1" dirty="0">
                <a:solidFill>
                  <a:srgbClr val="3333CC"/>
                </a:solidFill>
              </a:rPr>
              <a:t>) Сколько детей в семье? </a:t>
            </a:r>
            <a:endParaRPr lang="ru-RU" sz="2800" b="1" i="1" dirty="0" smtClean="0">
              <a:solidFill>
                <a:srgbClr val="3333CC"/>
              </a:solidFill>
            </a:endParaRPr>
          </a:p>
          <a:p>
            <a:r>
              <a:rPr lang="ru-RU" sz="2800" b="1" i="1" dirty="0" smtClean="0">
                <a:solidFill>
                  <a:srgbClr val="3333CC"/>
                </a:solidFill>
              </a:rPr>
              <a:t>в</a:t>
            </a:r>
            <a:r>
              <a:rPr lang="ru-RU" sz="2800" b="1" i="1" dirty="0">
                <a:solidFill>
                  <a:srgbClr val="3333CC"/>
                </a:solidFill>
              </a:rPr>
              <a:t>) Кто старше: Лена или Данил? </a:t>
            </a:r>
            <a:endParaRPr lang="ru-RU" sz="2800" b="1" i="1" dirty="0" smtClean="0">
              <a:solidFill>
                <a:srgbClr val="3333CC"/>
              </a:solidFill>
            </a:endParaRPr>
          </a:p>
          <a:p>
            <a:r>
              <a:rPr lang="ru-RU" sz="2800" b="1" i="1" dirty="0" smtClean="0">
                <a:solidFill>
                  <a:srgbClr val="3333CC"/>
                </a:solidFill>
              </a:rPr>
              <a:t>г</a:t>
            </a:r>
            <a:r>
              <a:rPr lang="ru-RU" sz="2800" b="1" i="1" dirty="0">
                <a:solidFill>
                  <a:srgbClr val="3333CC"/>
                </a:solidFill>
              </a:rPr>
              <a:t>) Во сколько раз Рита старше Данила? </a:t>
            </a:r>
            <a:endParaRPr lang="ru-RU" sz="2800" b="1" i="1" dirty="0" smtClean="0">
              <a:solidFill>
                <a:srgbClr val="3333CC"/>
              </a:solidFill>
            </a:endParaRPr>
          </a:p>
          <a:p>
            <a:r>
              <a:rPr lang="ru-RU" sz="2800" b="1" i="1" dirty="0" smtClean="0">
                <a:solidFill>
                  <a:srgbClr val="3333CC"/>
                </a:solidFill>
              </a:rPr>
              <a:t>д</a:t>
            </a:r>
            <a:r>
              <a:rPr lang="ru-RU" sz="2800" b="1" i="1" dirty="0">
                <a:solidFill>
                  <a:srgbClr val="3333CC"/>
                </a:solidFill>
              </a:rPr>
              <a:t>) На сколько лет Рита старше Данила? </a:t>
            </a:r>
            <a:endParaRPr lang="ru-RU" sz="2800" b="1" i="1" dirty="0" smtClean="0">
              <a:solidFill>
                <a:srgbClr val="3333CC"/>
              </a:solidFill>
            </a:endParaRPr>
          </a:p>
          <a:p>
            <a:r>
              <a:rPr lang="ru-RU" sz="2800" b="1" i="1" dirty="0" smtClean="0">
                <a:solidFill>
                  <a:srgbClr val="3333CC"/>
                </a:solidFill>
              </a:rPr>
              <a:t>е</a:t>
            </a:r>
            <a:r>
              <a:rPr lang="ru-RU" sz="2800" b="1" i="1" dirty="0">
                <a:solidFill>
                  <a:srgbClr val="3333CC"/>
                </a:solidFill>
              </a:rPr>
              <a:t>) На сколько лет дедушка старше папы? </a:t>
            </a:r>
          </a:p>
        </p:txBody>
      </p:sp>
    </p:spTree>
    <p:extLst>
      <p:ext uri="{BB962C8B-B14F-4D97-AF65-F5344CB8AC3E}">
        <p14:creationId xmlns:p14="http://schemas.microsoft.com/office/powerpoint/2010/main" val="28126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47" y="-16587"/>
            <a:ext cx="880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«Сформулируй условие задачи»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 Black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971600" y="1916832"/>
            <a:ext cx="3384376" cy="0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08376" y="1912715"/>
            <a:ext cx="3384376" cy="0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327794" y="1738870"/>
            <a:ext cx="351656" cy="3559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E:\Лена 29\вебинар гомель\depositphotos_128307856-stock-photo-cartoon-happy-dog-is-jump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26414"/>
            <a:ext cx="1390418" cy="13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Лена 29\вебинар гомель\милый-бег-собака-мультфильм-иллюстрация_csp133912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60" l="0" r="90000">
                        <a14:foregroundMark x1="16000" y1="14056" x2="29000" y2="18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1384" y="836712"/>
            <a:ext cx="1728808" cy="10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059832" y="220486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79450" y="220486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02848" y="2204864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Monotype Corsiva" pitchFamily="66" charset="0"/>
                <a:cs typeface="Aparajita" pitchFamily="34" charset="0"/>
              </a:rPr>
              <a:t>V</a:t>
            </a:r>
            <a:r>
              <a:rPr lang="ru-RU" sz="2400" b="1" i="1" dirty="0" smtClean="0">
                <a:latin typeface="Monotype Corsiva" pitchFamily="66" charset="0"/>
                <a:cs typeface="Aparajita" pitchFamily="34" charset="0"/>
              </a:rPr>
              <a:t> = 5 м/с</a:t>
            </a:r>
            <a:endParaRPr lang="ru-RU" sz="2400" b="1" i="1" dirty="0"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8800" y="2206164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Monotype Corsiva" pitchFamily="66" charset="0"/>
                <a:cs typeface="Aparajita" pitchFamily="34" charset="0"/>
              </a:rPr>
              <a:t>V</a:t>
            </a:r>
            <a:r>
              <a:rPr lang="ru-RU" sz="2400" b="1" i="1" dirty="0" smtClean="0">
                <a:latin typeface="Monotype Corsiva" pitchFamily="66" charset="0"/>
                <a:cs typeface="Aparajita" pitchFamily="34" charset="0"/>
              </a:rPr>
              <a:t> = 3 м/с</a:t>
            </a:r>
            <a:endParaRPr lang="ru-RU" sz="2400" b="1" i="1" dirty="0"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9250" y="2782669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Да - нет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34" y="3345954"/>
            <a:ext cx="91245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Скорость сближения собак 8 м/с.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Через минуту расстояние между собаками будет равно 480 м.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Скорость удаления собак 8 м/с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полминуты одна из собак пробежит 120 м.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расстоянии 200 м друг от друга собаки окажутся через 25 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9050" y="0"/>
            <a:ext cx="6640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mtClean="0">
                <a:solidFill>
                  <a:srgbClr val="000000"/>
                </a:solidFill>
              </a:rPr>
              <a:t>1. Акула проплывает </a:t>
            </a:r>
            <a:r>
              <a:rPr lang="en-US" sz="2200" b="1" smtClean="0">
                <a:solidFill>
                  <a:srgbClr val="000000"/>
                </a:solidFill>
              </a:rPr>
              <a:t>a</a:t>
            </a:r>
            <a:r>
              <a:rPr lang="ru-RU" sz="2200" b="1" smtClean="0">
                <a:solidFill>
                  <a:srgbClr val="000000"/>
                </a:solidFill>
              </a:rPr>
              <a:t> км за 3 ч. Какое расстояние она проплывёт за 5 ч, если будет плыть с той же скоростью?</a:t>
            </a: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0" y="1384300"/>
            <a:ext cx="6659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mtClean="0">
                <a:solidFill>
                  <a:srgbClr val="000099"/>
                </a:solidFill>
              </a:rPr>
              <a:t>2. Волк пробежал а км за 5 ч, заяц пробежал то же расстояние за 3 ч. У кого из них скорость большая и на сколько?</a:t>
            </a:r>
          </a:p>
        </p:txBody>
      </p:sp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0" y="2701925"/>
            <a:ext cx="6659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mtClean="0">
                <a:solidFill>
                  <a:srgbClr val="FF0000"/>
                </a:solidFill>
              </a:rPr>
              <a:t>3. Крокодил Гена проехал 5 ч на поезде со скоростью а км/ч и 3 ч на автомобиле со скоростью </a:t>
            </a:r>
            <a:r>
              <a:rPr lang="en-US" sz="2200" b="1" smtClean="0">
                <a:solidFill>
                  <a:srgbClr val="FF0000"/>
                </a:solidFill>
              </a:rPr>
              <a:t>b</a:t>
            </a:r>
            <a:r>
              <a:rPr lang="ru-RU" sz="2200" b="1" smtClean="0">
                <a:solidFill>
                  <a:srgbClr val="FF0000"/>
                </a:solidFill>
              </a:rPr>
              <a:t> км/ч. Какое расстояние он проехал?</a:t>
            </a:r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-17463" y="4337050"/>
            <a:ext cx="6677026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mtClean="0">
                <a:solidFill>
                  <a:srgbClr val="008000"/>
                </a:solidFill>
              </a:rPr>
              <a:t>4. Черепаха ползла 5 ч со скоростью а км/ч. Всего ей надо проползти </a:t>
            </a:r>
            <a:r>
              <a:rPr lang="en-US" sz="2200" b="1" smtClean="0">
                <a:solidFill>
                  <a:srgbClr val="008000"/>
                </a:solidFill>
              </a:rPr>
              <a:t>b</a:t>
            </a:r>
            <a:r>
              <a:rPr lang="ru-RU" sz="2200" b="1" smtClean="0">
                <a:solidFill>
                  <a:srgbClr val="008000"/>
                </a:solidFill>
              </a:rPr>
              <a:t> км. Какое расстояние ей ещё осталось проползти?</a:t>
            </a: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19050" y="5705475"/>
            <a:ext cx="6640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smtClean="0">
                <a:solidFill>
                  <a:srgbClr val="9900CC"/>
                </a:solidFill>
              </a:rPr>
              <a:t>5. Пятачок шёл сначала а км по шоссе, а потом </a:t>
            </a:r>
            <a:r>
              <a:rPr lang="en-US" sz="2200" b="1" smtClean="0">
                <a:solidFill>
                  <a:srgbClr val="9900CC"/>
                </a:solidFill>
              </a:rPr>
              <a:t>b</a:t>
            </a:r>
            <a:r>
              <a:rPr lang="ru-RU" sz="2200" b="1" smtClean="0">
                <a:solidFill>
                  <a:srgbClr val="9900CC"/>
                </a:solidFill>
              </a:rPr>
              <a:t> км по просёлку. С какой скоростью шёл Пятачок, если весь путь занял 5 ч?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069138" y="261938"/>
            <a:ext cx="1630362" cy="554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smtClean="0">
                <a:solidFill>
                  <a:srgbClr val="602000"/>
                </a:solidFill>
              </a:rPr>
              <a:t>a</a:t>
            </a:r>
            <a:r>
              <a:rPr lang="ru-RU" sz="3000" b="1" i="1" smtClean="0">
                <a:solidFill>
                  <a:srgbClr val="602000"/>
                </a:solidFill>
              </a:rPr>
              <a:t> : 3 ▪ 5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732588" y="1646238"/>
            <a:ext cx="2333625" cy="554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i="1" smtClean="0">
                <a:solidFill>
                  <a:srgbClr val="000099"/>
                </a:solidFill>
              </a:rPr>
              <a:t>а : 3 – а : 5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648450" y="3019425"/>
            <a:ext cx="2409825" cy="554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i="1" smtClean="0">
                <a:solidFill>
                  <a:srgbClr val="FF3300"/>
                </a:solidFill>
              </a:rPr>
              <a:t>а</a:t>
            </a:r>
            <a:r>
              <a:rPr lang="en-US" sz="3000" b="1" i="1" smtClean="0">
                <a:solidFill>
                  <a:srgbClr val="FF3300"/>
                </a:solidFill>
              </a:rPr>
              <a:t> ▪</a:t>
            </a:r>
            <a:r>
              <a:rPr lang="ru-RU" sz="3000" b="1" i="1" smtClean="0">
                <a:solidFill>
                  <a:srgbClr val="FF3300"/>
                </a:solidFill>
              </a:rPr>
              <a:t> 5 + </a:t>
            </a:r>
            <a:r>
              <a:rPr lang="en-US" sz="3000" b="1" i="1" smtClean="0">
                <a:solidFill>
                  <a:srgbClr val="FF3300"/>
                </a:solidFill>
              </a:rPr>
              <a:t>b ▪ 3</a:t>
            </a:r>
            <a:endParaRPr lang="ru-RU" sz="3000" b="1" i="1" smtClean="0">
              <a:solidFill>
                <a:srgbClr val="FF330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016750" y="4581525"/>
            <a:ext cx="1735138" cy="554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smtClean="0">
                <a:solidFill>
                  <a:srgbClr val="008000"/>
                </a:solidFill>
              </a:rPr>
              <a:t>b – a ▪ 5</a:t>
            </a:r>
            <a:endParaRPr lang="ru-RU" sz="3000" b="1" i="1" smtClean="0">
              <a:solidFill>
                <a:srgbClr val="008000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880225" y="6021388"/>
            <a:ext cx="2157413" cy="5540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smtClean="0">
                <a:solidFill>
                  <a:srgbClr val="9900CC"/>
                </a:solidFill>
              </a:rPr>
              <a:t>(a + b) </a:t>
            </a:r>
            <a:r>
              <a:rPr lang="ru-RU" sz="3000" b="1" i="1" smtClean="0">
                <a:solidFill>
                  <a:srgbClr val="9900CC"/>
                </a:solidFill>
              </a:rPr>
              <a:t>: </a:t>
            </a:r>
            <a:r>
              <a:rPr lang="en-US" sz="3000" b="1" i="1" smtClean="0">
                <a:solidFill>
                  <a:srgbClr val="9900CC"/>
                </a:solidFill>
              </a:rPr>
              <a:t>5</a:t>
            </a:r>
            <a:endParaRPr lang="ru-RU" sz="3000" b="1" i="1" smtClean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8000"/>
                </a:solidFill>
                <a:cs typeface="Times New Roman" pitchFamily="18" charset="0"/>
              </a:rPr>
              <a:t>С турбазы в город вышел турист со скоростью 5 км/ч. Через 2 ч навстречу ему из города выехал велосипедист со скоростью 12 км/ч и ехал до встречи 3 ч.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938" y="1196975"/>
            <a:ext cx="1717675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5 км/ч ▪ 2 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8188" y="1196975"/>
            <a:ext cx="3533775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прошёл турист за 2 часа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4938" y="1773238"/>
            <a:ext cx="1339850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2 ч + 3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2275" y="1773238"/>
            <a:ext cx="2498725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шёл турист всего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000" y="2349500"/>
            <a:ext cx="1717675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5 км/ч ▪ 3 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5963" y="2349500"/>
            <a:ext cx="3460750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прошёл турист за 3 часа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650" y="2924175"/>
            <a:ext cx="2709863" cy="4016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5 км/ч ▪ (2 ч + 3 ч)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4025" y="2924175"/>
            <a:ext cx="2547938" cy="4016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весь путь туриста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938" y="3500438"/>
            <a:ext cx="1881187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12 км/ч ▪ 3 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8213" y="3500438"/>
            <a:ext cx="3602037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весь путь  велосипедиста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000" y="4076700"/>
            <a:ext cx="4841875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5 км/ч ▪ (2 ч + 3 ч) + 12 км/ч ▪ 3 ч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8263" y="4076700"/>
            <a:ext cx="3959225" cy="7080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расстояние между турбазой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и городом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0650" y="4941888"/>
            <a:ext cx="5337175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5 км/ч ▪ 2 ч + (5 км/ч + 12 км/ч) ▪ 3 ч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4988" y="4941888"/>
            <a:ext cx="2844800" cy="7064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расстояние между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турбазой и городом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538" y="5805488"/>
            <a:ext cx="4741862" cy="4000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12 км/ч ▪ 3 ч - 5 км/ч ▪ (2 ч + 3 ч)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8875" y="5805488"/>
            <a:ext cx="3925888" cy="1016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на столько больше проехал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велосипедист, чем прошёл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турист</a:t>
            </a:r>
          </a:p>
        </p:txBody>
      </p:sp>
    </p:spTree>
    <p:extLst>
      <p:ext uri="{BB962C8B-B14F-4D97-AF65-F5344CB8AC3E}">
        <p14:creationId xmlns:p14="http://schemas.microsoft.com/office/powerpoint/2010/main" val="32626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8000"/>
                </a:solidFill>
                <a:cs typeface="Times New Roman" pitchFamily="18" charset="0"/>
              </a:rPr>
              <a:t>Из дремучего леса в </a:t>
            </a:r>
            <a:r>
              <a:rPr lang="ru-RU" sz="2200" b="1" dirty="0">
                <a:solidFill>
                  <a:srgbClr val="008000"/>
                </a:solidFill>
                <a:cs typeface="Times New Roman" pitchFamily="18" charset="0"/>
              </a:rPr>
              <a:t>город вышел </a:t>
            </a:r>
            <a:r>
              <a:rPr lang="ru-RU" sz="2200" b="1" dirty="0" smtClean="0">
                <a:solidFill>
                  <a:srgbClr val="008000"/>
                </a:solidFill>
                <a:cs typeface="Times New Roman" pitchFamily="18" charset="0"/>
              </a:rPr>
              <a:t>Леший </a:t>
            </a:r>
            <a:r>
              <a:rPr lang="ru-RU" sz="2200" b="1" dirty="0">
                <a:solidFill>
                  <a:srgbClr val="008000"/>
                </a:solidFill>
                <a:cs typeface="Times New Roman" pitchFamily="18" charset="0"/>
              </a:rPr>
              <a:t>со скоростью 5 км/ч. Через 2 ч навстречу ему из города </a:t>
            </a:r>
            <a:r>
              <a:rPr lang="ru-RU" sz="2200" b="1" dirty="0" smtClean="0">
                <a:solidFill>
                  <a:srgbClr val="008000"/>
                </a:solidFill>
                <a:cs typeface="Times New Roman" pitchFamily="18" charset="0"/>
              </a:rPr>
              <a:t>выехала  на велосипеде Кикимора со </a:t>
            </a:r>
            <a:r>
              <a:rPr lang="ru-RU" sz="2200" b="1" dirty="0">
                <a:solidFill>
                  <a:srgbClr val="008000"/>
                </a:solidFill>
                <a:cs typeface="Times New Roman" pitchFamily="18" charset="0"/>
              </a:rPr>
              <a:t>скоростью </a:t>
            </a:r>
            <a:r>
              <a:rPr lang="ru-RU" sz="2200" b="1" dirty="0" smtClean="0">
                <a:solidFill>
                  <a:srgbClr val="008000"/>
                </a:solidFill>
                <a:cs typeface="Times New Roman" pitchFamily="18" charset="0"/>
              </a:rPr>
              <a:t>12 </a:t>
            </a:r>
            <a:r>
              <a:rPr lang="ru-RU" sz="2200" b="1" dirty="0">
                <a:solidFill>
                  <a:srgbClr val="008000"/>
                </a:solidFill>
                <a:cs typeface="Times New Roman" pitchFamily="18" charset="0"/>
              </a:rPr>
              <a:t>км/ч и </a:t>
            </a:r>
            <a:r>
              <a:rPr lang="ru-RU" sz="2200" b="1" dirty="0" smtClean="0">
                <a:solidFill>
                  <a:srgbClr val="008000"/>
                </a:solidFill>
                <a:cs typeface="Times New Roman" pitchFamily="18" charset="0"/>
              </a:rPr>
              <a:t>ехала </a:t>
            </a:r>
            <a:r>
              <a:rPr lang="ru-RU" sz="2200" b="1" dirty="0">
                <a:solidFill>
                  <a:srgbClr val="008000"/>
                </a:solidFill>
                <a:cs typeface="Times New Roman" pitchFamily="18" charset="0"/>
              </a:rPr>
              <a:t>до встречи 3 ч.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934692"/>
            <a:ext cx="13949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602000"/>
                </a:solidFill>
                <a:cs typeface="Times New Roman" pitchFamily="18" charset="0"/>
              </a:rPr>
              <a:t>5 ▪ 2  (…)</a:t>
            </a:r>
            <a:endParaRPr lang="ru-RU" sz="2000" b="1" dirty="0">
              <a:solidFill>
                <a:srgbClr val="60200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9231" y="2852936"/>
            <a:ext cx="61189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Какое расстояние прошёл Леший </a:t>
            </a: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за 2 </a:t>
            </a: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часа?</a:t>
            </a:r>
            <a:endParaRPr lang="ru-RU" sz="2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534" y="3234362"/>
            <a:ext cx="136287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2 </a:t>
            </a:r>
            <a:r>
              <a:rPr lang="ru-RU" sz="2000" b="1" dirty="0" smtClean="0">
                <a:solidFill>
                  <a:srgbClr val="602000"/>
                </a:solidFill>
                <a:cs typeface="Times New Roman" pitchFamily="18" charset="0"/>
              </a:rPr>
              <a:t>+3 (…)</a:t>
            </a:r>
            <a:endParaRPr lang="ru-RU" sz="2000" b="1" dirty="0">
              <a:solidFill>
                <a:srgbClr val="602000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0193" y="5517232"/>
            <a:ext cx="51780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Сколько  всего времени шёл Леший?</a:t>
            </a:r>
            <a:endParaRPr lang="ru-RU" sz="2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2532966"/>
            <a:ext cx="13195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602000"/>
                </a:solidFill>
                <a:cs typeface="Times New Roman" pitchFamily="18" charset="0"/>
              </a:rPr>
              <a:t>5 ▪ 3 (…)</a:t>
            </a:r>
            <a:endParaRPr lang="ru-RU" sz="2000" b="1" dirty="0">
              <a:solidFill>
                <a:srgbClr val="6020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4296" y="2092786"/>
            <a:ext cx="61189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Какое расстояние прошёл Леший </a:t>
            </a: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за 3 </a:t>
            </a: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часа?</a:t>
            </a:r>
            <a:endParaRPr lang="ru-RU" sz="2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4613066"/>
            <a:ext cx="20128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5 </a:t>
            </a:r>
            <a:r>
              <a:rPr lang="ru-RU" sz="2000" b="1" dirty="0" smtClean="0">
                <a:solidFill>
                  <a:srgbClr val="602000"/>
                </a:solidFill>
                <a:cs typeface="Times New Roman" pitchFamily="18" charset="0"/>
              </a:rPr>
              <a:t>▪(2 + 3) (…)</a:t>
            </a:r>
            <a:endParaRPr lang="ru-RU" sz="2000" b="1" dirty="0">
              <a:solidFill>
                <a:srgbClr val="602000"/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7904" y="4829090"/>
            <a:ext cx="35686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Каков весь </a:t>
            </a: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путь </a:t>
            </a: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Лешего?</a:t>
            </a:r>
            <a:endParaRPr lang="ru-RU" sz="2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534" y="3916197"/>
            <a:ext cx="14830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602000"/>
                </a:solidFill>
                <a:cs typeface="Times New Roman" pitchFamily="18" charset="0"/>
              </a:rPr>
              <a:t>12 ▪ 3 (…)</a:t>
            </a:r>
            <a:endParaRPr lang="ru-RU" sz="2000" b="1" dirty="0">
              <a:solidFill>
                <a:srgbClr val="602000"/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6678" y="1340768"/>
            <a:ext cx="58160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Какое расстояние преодолела Кикимора?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5" y="5254804"/>
            <a:ext cx="300917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12 </a:t>
            </a:r>
            <a:r>
              <a:rPr lang="ru-RU" sz="2000" b="1" dirty="0" smtClean="0">
                <a:solidFill>
                  <a:srgbClr val="602000"/>
                </a:solidFill>
                <a:cs typeface="Times New Roman" pitchFamily="18" charset="0"/>
              </a:rPr>
              <a:t>▪ 3 - </a:t>
            </a: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5 </a:t>
            </a:r>
            <a:r>
              <a:rPr lang="ru-RU" sz="2000" b="1" dirty="0" smtClean="0">
                <a:solidFill>
                  <a:srgbClr val="602000"/>
                </a:solidFill>
                <a:cs typeface="Times New Roman" pitchFamily="18" charset="0"/>
              </a:rPr>
              <a:t>▪(</a:t>
            </a:r>
            <a:r>
              <a:rPr lang="ru-RU" sz="2000" b="1" dirty="0">
                <a:solidFill>
                  <a:srgbClr val="602000"/>
                </a:solidFill>
                <a:cs typeface="Times New Roman" pitchFamily="18" charset="0"/>
              </a:rPr>
              <a:t>2 </a:t>
            </a:r>
            <a:r>
              <a:rPr lang="ru-RU" sz="2000" b="1" dirty="0" smtClean="0">
                <a:solidFill>
                  <a:srgbClr val="602000"/>
                </a:solidFill>
                <a:cs typeface="Times New Roman" pitchFamily="18" charset="0"/>
              </a:rPr>
              <a:t>+ 3) (…) </a:t>
            </a:r>
            <a:endParaRPr lang="ru-RU" sz="2000" b="1" dirty="0">
              <a:solidFill>
                <a:srgbClr val="602000"/>
              </a:solidFill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6204" y="3729226"/>
            <a:ext cx="453201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sz="2000" b="1" i="1" dirty="0">
                <a:solidFill>
                  <a:srgbClr val="000099"/>
                </a:solidFill>
                <a:cs typeface="Times New Roman" pitchFamily="18" charset="0"/>
              </a:rPr>
              <a:t>столько </a:t>
            </a: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км больше проехала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000099"/>
                </a:solidFill>
                <a:cs typeface="Times New Roman" pitchFamily="18" charset="0"/>
              </a:rPr>
              <a:t>Кикимора, чем прошёл Леший?</a:t>
            </a:r>
            <a:endParaRPr lang="ru-RU" sz="2000" b="1" i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4" idx="3"/>
            <a:endCxn id="15" idx="1"/>
          </p:cNvCxnSpPr>
          <p:nvPr/>
        </p:nvCxnSpPr>
        <p:spPr>
          <a:xfrm>
            <a:off x="1502438" y="2134747"/>
            <a:ext cx="1346793" cy="918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9" idx="3"/>
            <a:endCxn id="20" idx="1"/>
          </p:cNvCxnSpPr>
          <p:nvPr/>
        </p:nvCxnSpPr>
        <p:spPr>
          <a:xfrm flipV="1">
            <a:off x="1427096" y="2292841"/>
            <a:ext cx="1397200" cy="440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6" idx="3"/>
            <a:endCxn id="17" idx="1"/>
          </p:cNvCxnSpPr>
          <p:nvPr/>
        </p:nvCxnSpPr>
        <p:spPr>
          <a:xfrm>
            <a:off x="1486408" y="3434417"/>
            <a:ext cx="2303785" cy="2282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1" idx="3"/>
            <a:endCxn id="22" idx="1"/>
          </p:cNvCxnSpPr>
          <p:nvPr/>
        </p:nvCxnSpPr>
        <p:spPr>
          <a:xfrm>
            <a:off x="2120403" y="4813121"/>
            <a:ext cx="3257501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3" idx="3"/>
            <a:endCxn id="24" idx="1"/>
          </p:cNvCxnSpPr>
          <p:nvPr/>
        </p:nvCxnSpPr>
        <p:spPr>
          <a:xfrm flipV="1">
            <a:off x="1606632" y="1540823"/>
            <a:ext cx="1510046" cy="2575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9" idx="3"/>
            <a:endCxn id="30" idx="1"/>
          </p:cNvCxnSpPr>
          <p:nvPr/>
        </p:nvCxnSpPr>
        <p:spPr>
          <a:xfrm flipV="1">
            <a:off x="3116678" y="4083169"/>
            <a:ext cx="1319526" cy="1371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5969" y="1134115"/>
            <a:ext cx="2405563" cy="553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Лена 29\вебинар гомель\Buratino-zagadk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99" y="3483521"/>
            <a:ext cx="2969815" cy="29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Лена 29\вебинар гомель\142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297" y="3356992"/>
            <a:ext cx="1925751" cy="324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5373216"/>
            <a:ext cx="50405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48596" y="6021288"/>
            <a:ext cx="36004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57052"/>
            <a:ext cx="8280920" cy="61123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53667"/>
              </a:avLst>
            </a:prstTxWarp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«ЧЕРЕПАХА – ЧИТАХА»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-171400"/>
            <a:ext cx="965520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n>
                  <a:solidFill>
                    <a:sysClr val="windowText" lastClr="000000"/>
                  </a:solidFill>
                </a:ln>
                <a:solidFill>
                  <a:srgbClr val="3333CC"/>
                </a:solidFill>
                <a:latin typeface="Arial Black" pitchFamily="34" charset="0"/>
              </a:rPr>
              <a:t>«Лягушка и комары»</a:t>
            </a:r>
          </a:p>
        </p:txBody>
      </p:sp>
      <p:pic>
        <p:nvPicPr>
          <p:cNvPr id="1027" name="Picture 3" descr="G:\ЗАГРУЗКИ\fafe7205af0545dc1b59909263015cf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84" y1="53111" x2="5584" y2="53111"/>
                        <a14:foregroundMark x1="2030" y1="55556" x2="2538" y2="54667"/>
                        <a14:foregroundMark x1="2538" y1="54667" x2="19543" y2="43111"/>
                        <a14:foregroundMark x1="20305" y1="42667" x2="57614" y2="39333"/>
                        <a14:foregroundMark x1="1777" y1="55111" x2="3046" y2="92667"/>
                        <a14:foregroundMark x1="3046" y1="92444" x2="53299" y2="97556"/>
                        <a14:foregroundMark x1="53299" y1="97556" x2="91624" y2="99556"/>
                        <a14:foregroundMark x1="99746" y1="87778" x2="94924" y2="98889"/>
                        <a14:foregroundMark x1="95939" y1="0" x2="99746" y2="32889"/>
                        <a14:foregroundMark x1="53807" y1="0" x2="88325" y2="1778"/>
                        <a14:foregroundMark x1="55330" y1="444" x2="55838" y2="38667"/>
                        <a14:foregroundMark x1="55838" y1="38667" x2="55838" y2="38667"/>
                        <a14:foregroundMark x1="35279" y1="86889" x2="35279" y2="86889"/>
                        <a14:foregroundMark x1="61421" y1="42222" x2="61421" y2="42222"/>
                        <a14:foregroundMark x1="63706" y1="39778" x2="63706" y2="39778"/>
                        <a14:foregroundMark x1="43909" y1="57333" x2="43909" y2="57333"/>
                        <a14:foregroundMark x1="57360" y1="90889" x2="57360" y2="90889"/>
                        <a14:foregroundMark x1="45431" y1="89778" x2="45431" y2="89778"/>
                        <a14:foregroundMark x1="48731" y1="87333" x2="48731" y2="87333"/>
                        <a14:foregroundMark x1="30457" y1="85111" x2="30457" y2="85111"/>
                        <a14:foregroundMark x1="38832" y1="90667" x2="38832" y2="90667"/>
                        <a14:backgroundMark x1="27411" y1="5333" x2="27411" y2="5333"/>
                        <a14:backgroundMark x1="27157" y1="5333" x2="8883" y2="23778"/>
                        <a14:backgroundMark x1="33756" y1="26889" x2="47462" y2="30222"/>
                        <a14:backgroundMark x1="48477" y1="31111" x2="52792" y2="1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9288" y="2060848"/>
            <a:ext cx="418790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7" y="784798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142" y="708427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92118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1" y="784798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87" y="2924944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479" y="3212976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287" y="2838527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30" y="3092557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670" y="1806328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53175" y="1830415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84181" y="1777320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777320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131" y="5947032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32445" y="6045813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35912" y="6037235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80310" y="5979495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81670">
            <a:off x="1054072" y="1148622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кла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0781670">
            <a:off x="3462719" y="1092345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клы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0781670">
            <a:off x="5878608" y="1085922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кло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0781670">
            <a:off x="8326880" y="1168716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клу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8929985">
            <a:off x="545242" y="3148411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524267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пла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832015">
            <a:off x="176449" y="1879429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34060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сла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832015">
            <a:off x="7390124" y="6020600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34060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глу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832015">
            <a:off x="4891197" y="6145222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34060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гло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832015">
            <a:off x="2467045" y="6140013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34060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глы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832015">
            <a:off x="85405" y="6055019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34060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гла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832015">
            <a:off x="1962989" y="1885929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34060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слы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832015">
            <a:off x="3907205" y="1885929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34060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сло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832015">
            <a:off x="5877958" y="1885929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734060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слу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6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9" y="4725144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759" y="4221088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859" y="4869160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G:\ЗАГРУЗКИ\img_56e6602b37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389" y="4258824"/>
            <a:ext cx="1610593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 rot="18929985">
            <a:off x="2535050" y="2836782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524267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плы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8929985">
            <a:off x="4221253" y="3196822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524267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пло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8929985">
            <a:off x="6093920" y="2908790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524267"/>
              </a:avLst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плу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0781670">
            <a:off x="982064" y="5124603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бла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781670">
            <a:off x="2494232" y="4605006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блы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0781670">
            <a:off x="3502344" y="5268619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бло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20781670">
            <a:off x="4870496" y="4677014"/>
            <a:ext cx="1015021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200" dirty="0" err="1">
                <a:solidFill>
                  <a:prstClr val="black"/>
                </a:solidFill>
                <a:latin typeface="Arial Black" pitchFamily="34" charset="0"/>
              </a:rPr>
              <a:t>блу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308" y="1186664"/>
            <a:ext cx="3275856" cy="12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ЛЕНА 23\75fd14ae3438121a2e86fbe3acaad42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" b="100000" l="0" r="100000">
                        <a14:foregroundMark x1="37234" y1="14035" x2="28546" y2="18084"/>
                        <a14:foregroundMark x1="28014" y1="18489" x2="29433" y2="24426"/>
                        <a14:foregroundMark x1="62766" y1="16734" x2="71277" y2="18084"/>
                        <a14:foregroundMark x1="70035" y1="27395" x2="72163" y2="27800"/>
                        <a14:foregroundMark x1="40957" y1="18354" x2="40957" y2="23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91" y="179138"/>
            <a:ext cx="1379958" cy="16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144" y="1312892"/>
            <a:ext cx="20489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шк</a:t>
            </a:r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у</a:t>
            </a:r>
            <a:endParaRPr lang="ru-RU" sz="199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418912"/>
            <a:ext cx="3275856" cy="12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032" y="5579152"/>
            <a:ext cx="3275856" cy="12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3348" y="1268760"/>
            <a:ext cx="3053108" cy="117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ЛЕНА 23\063497fa76cfd1f48e5c54617b50b65e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4227" y="373127"/>
            <a:ext cx="1286125" cy="15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19224" y="1268760"/>
            <a:ext cx="26132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6699FF"/>
                </a:solidFill>
                <a:latin typeface="Arial Black" pitchFamily="34" charset="0"/>
              </a:rPr>
              <a:t>шкр</a:t>
            </a:r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у</a:t>
            </a:r>
            <a:endParaRPr lang="ru-RU" sz="199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3429000"/>
            <a:ext cx="3053108" cy="117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5356" y="5636607"/>
            <a:ext cx="3053108" cy="117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E:\ЛЕНА 23\f5f0d58c049768fdb6b36e1a1ec00180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4209" y="2520506"/>
            <a:ext cx="1281567" cy="16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3545140"/>
            <a:ext cx="20954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шк</a:t>
            </a:r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199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5" name="Picture 6" descr="E:\ЛЕНА 23\ff52106efbb5c3ea2729a6e26887af07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2914" y="4740693"/>
            <a:ext cx="1332862" cy="16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4387" y="5777388"/>
            <a:ext cx="20954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шк</a:t>
            </a:r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199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6" name="Picture 8" descr="E:\ЛЕНА 23\192463afc994d3281019d75d2d800cb1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8553" y="4639631"/>
            <a:ext cx="1363807" cy="17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944746" y="5705380"/>
            <a:ext cx="2659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6699FF"/>
                </a:solidFill>
                <a:latin typeface="Arial Black" pitchFamily="34" charset="0"/>
              </a:rPr>
              <a:t>шкр</a:t>
            </a:r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</a:t>
            </a:r>
            <a:endParaRPr lang="ru-RU" sz="199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7" name="Picture 3" descr="E:\ЛЕНА 23\dd8f3a846b88f7cfed39e50fd4c0617c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2548483"/>
            <a:ext cx="1361579" cy="17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72738" y="3473132"/>
            <a:ext cx="2659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6699FF"/>
                </a:solidFill>
                <a:latin typeface="Arial Black" pitchFamily="34" charset="0"/>
              </a:rPr>
              <a:t>шкр</a:t>
            </a:r>
            <a:r>
              <a:rPr lang="ru-RU" sz="66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199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-171400"/>
            <a:ext cx="4825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 Black" pitchFamily="34" charset="0"/>
              </a:rPr>
              <a:t>«Сладости»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6438" y="179138"/>
            <a:ext cx="1554388" cy="14496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0"/>
          </p:cNvCxnSpPr>
          <p:nvPr/>
        </p:nvCxnSpPr>
        <p:spPr>
          <a:xfrm>
            <a:off x="1911070" y="179138"/>
            <a:ext cx="1688314" cy="15216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3528" y="2411386"/>
            <a:ext cx="1554388" cy="14496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953290" y="2411386"/>
            <a:ext cx="1688314" cy="15216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17820" y="4581128"/>
            <a:ext cx="1554388" cy="14496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947582" y="4581128"/>
            <a:ext cx="1688314" cy="15216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542901" y="309565"/>
            <a:ext cx="1554388" cy="14496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172663" y="309565"/>
            <a:ext cx="1688314" cy="15216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574404" y="4605769"/>
            <a:ext cx="1554388" cy="14496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204166" y="4605769"/>
            <a:ext cx="1688314" cy="15216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590595" y="2520506"/>
            <a:ext cx="1554388" cy="14496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220357" y="2520506"/>
            <a:ext cx="1688314" cy="15216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ЛЕНА 23\priroda1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37" y="1556792"/>
            <a:ext cx="34770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ЛЕНА 23\priroda1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34770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ЛЕНА 23\priroda1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405" y="5229200"/>
            <a:ext cx="34770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ЛЕНА 23\priroda1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405" y="1669345"/>
            <a:ext cx="34770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ЛЕНА 23\priroda1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12" y="5229200"/>
            <a:ext cx="347706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ЛЕНА 23\kuvshinka-dlya-pruda-gonnere-tr2-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96752"/>
            <a:ext cx="1296144" cy="10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ЛЕНА 23\kuvshinka-dlya-pruda-gonnere-tr2-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2968719"/>
            <a:ext cx="1296144" cy="10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ЛЕНА 23\kuvshinka-dlya-pruda-gonnere-tr2-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352" y="4869160"/>
            <a:ext cx="1296144" cy="10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ЛЕНА 23\kuvshinka-dlya-pruda-gonnere-tr2-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352" y="1340768"/>
            <a:ext cx="1296144" cy="10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ЛЕНА 23\kuvshinka-dlya-pruda-gonnere-tr2-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869160"/>
            <a:ext cx="1296144" cy="10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ЛЕНА 23\radio_ultra_skazka_na_noch_tsarevna_ljagushk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02" r="100000">
                        <a14:foregroundMark x1="43750" y1="18779" x2="43750" y2="18779"/>
                        <a14:foregroundMark x1="39919" y1="20188" x2="39919" y2="20188"/>
                        <a14:foregroundMark x1="65726" y1="13615" x2="65726" y2="13615"/>
                        <a14:foregroundMark x1="61895" y1="38263" x2="61895" y2="38263"/>
                        <a14:backgroundMark x1="11895" y1="40141" x2="11895" y2="40141"/>
                        <a14:backgroundMark x1="13911" y1="20657" x2="13911" y2="20657"/>
                        <a14:backgroundMark x1="24597" y1="19014" x2="24597" y2="19014"/>
                        <a14:backgroundMark x1="88105" y1="36150" x2="88105" y2="36150"/>
                        <a14:backgroundMark x1="77823" y1="43192" x2="77823" y2="43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867" y="2708920"/>
            <a:ext cx="2067549" cy="17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11760" y="2420888"/>
            <a:ext cx="37353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ст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а-</a:t>
            </a:r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к</a:t>
            </a:r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н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6309" y="4340696"/>
            <a:ext cx="3746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ст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в-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н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88" y="4340696"/>
            <a:ext cx="3642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о-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с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и-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н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592812"/>
            <a:ext cx="33265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с</a:t>
            </a:r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с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-н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7283" y="664820"/>
            <a:ext cx="3453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м</a:t>
            </a:r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6600" dirty="0" err="1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с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-к</a:t>
            </a:r>
            <a:r>
              <a:rPr lang="ru-RU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446" y="-66293"/>
            <a:ext cx="8820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«Куда прыгнет лягушка»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768" y="980728"/>
            <a:ext cx="8385629" cy="898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62075" algn="l"/>
              </a:tabLst>
            </a:pPr>
            <a:r>
              <a:rPr lang="ru-RU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АПТЕКАНАНАСТРАКРОБАТЛАСФАЛЬТ</a:t>
            </a: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829741"/>
            <a:ext cx="16530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аптека</a:t>
            </a:r>
          </a:p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ананас</a:t>
            </a:r>
          </a:p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астра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4044" y="1829741"/>
            <a:ext cx="19271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акробат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атлас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асфальт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086" y="3898957"/>
            <a:ext cx="8928992" cy="89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362075" algn="l"/>
              </a:tabLst>
            </a:pPr>
            <a:r>
              <a:rPr lang="ru-RU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СТАКАНАТАКАРТАЛАНТАРАКАНСАМБЛЬ</a:t>
            </a:r>
            <a:endParaRPr lang="ru-RU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2086" y="4852317"/>
            <a:ext cx="1571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стакан</a:t>
            </a:r>
          </a:p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атака</a:t>
            </a:r>
          </a:p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карта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6517" y="4852317"/>
            <a:ext cx="21804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талант</a:t>
            </a:r>
          </a:p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таракан</a:t>
            </a:r>
          </a:p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ансамбль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482" y="44624"/>
            <a:ext cx="5665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«Найди 6 слов»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75725"/>
            <a:ext cx="208823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ЛЯГУШЛИКА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275725"/>
            <a:ext cx="208823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ДЯЗАТЕЛ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03069" y="1275725"/>
            <a:ext cx="208823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КАСТФУРЮЛЯ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4084037"/>
            <a:ext cx="208823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АВТОМОБУС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077072"/>
            <a:ext cx="208823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КОНФЕЛЕТА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084037"/>
            <a:ext cx="2088232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КАДЫПУСТА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6694" y="-99392"/>
            <a:ext cx="6078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«Прочитай слова</a:t>
            </a:r>
          </a:p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б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6600CC"/>
                </a:solidFill>
                <a:latin typeface="Arial Black" pitchFamily="34" charset="0"/>
              </a:rPr>
              <a:t>ез лишнего слога»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6600CC"/>
              </a:solidFill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9692" y="1347733"/>
            <a:ext cx="396044" cy="209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90104" y="1361101"/>
            <a:ext cx="396044" cy="209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76256" y="1347733"/>
            <a:ext cx="396044" cy="209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86798" y="4150204"/>
            <a:ext cx="396044" cy="209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86148" y="4149080"/>
            <a:ext cx="396044" cy="209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71000" y="4149080"/>
            <a:ext cx="396044" cy="209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E:\Лена 29\0_c8f67_6331c9be_XL 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7806">
            <a:off x="3340852" y="4771813"/>
            <a:ext cx="2144924" cy="13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Лена 29\вебинар гомель\belyi-fon-liagushka-zelionaia-liagushka-vlazhnaia-khladnok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49" y="2276872"/>
            <a:ext cx="1686869" cy="10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Лена 28\images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225" y="1903723"/>
            <a:ext cx="1566664" cy="18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Лена 28\111890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750" y="1903723"/>
            <a:ext cx="1880642" cy="18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Лена 27\капуст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53" y="4653136"/>
            <a:ext cx="2301903" cy="200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Лена 27\bus-00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565" y="5301208"/>
            <a:ext cx="1965120" cy="105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7" y="44624"/>
            <a:ext cx="890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«Читай только первые слоги»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97442"/>
            <a:ext cx="480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Соловей, барабан, камень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751311"/>
            <a:ext cx="4358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Театр, леопард, фонтан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903439"/>
            <a:ext cx="463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Шахтёр, магазин, тысяча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055567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Концерт, феникс, тарелка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E:\Лена 29\0_c8f67_6331c9be_XL 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751" y="5083465"/>
            <a:ext cx="1892930" cy="11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Лена 29\вебинар гомель\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830" y1="82100" x2="53263" y2="83513"/>
                        <a14:foregroundMark x1="45979" y1="58176" x2="52448" y2="68977"/>
                        <a14:foregroundMark x1="37821" y1="5114" x2="86597" y2="3701"/>
                        <a14:foregroundMark x1="27972" y1="77927" x2="29021" y2="78331"/>
                        <a14:foregroundMark x1="10606" y1="80013" x2="37704" y2="77927"/>
                        <a14:foregroundMark x1="29779" y1="4341" x2="3730" y2="92328"/>
                        <a14:foregroundMark x1="96037" y1="3297" x2="69930" y2="95693"/>
                        <a14:foregroundMark x1="5536" y1="95458" x2="66317" y2="96299"/>
                        <a14:foregroundMark x1="19639" y1="80013" x2="53671" y2="79812"/>
                        <a14:foregroundMark x1="27622" y1="5585" x2="1515" y2="91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15317"/>
            <a:ext cx="1460176" cy="252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 descr="10 самых красивых пород собак в мире (фото) топ-10 рейтинг самых красивых  пород собак плане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E:\Лена 29\477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0680" y="752892"/>
            <a:ext cx="2406374" cy="26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Лена 29\вебинар гомель\271215.jpe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3446" y="3560453"/>
            <a:ext cx="2857500" cy="15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834</Words>
  <Application>Microsoft Office PowerPoint</Application>
  <PresentationFormat>Экран (4:3)</PresentationFormat>
  <Paragraphs>289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Занавес</vt:lpstr>
      <vt:lpstr>1_Занавес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44</cp:revision>
  <dcterms:created xsi:type="dcterms:W3CDTF">2021-11-09T21:16:04Z</dcterms:created>
  <dcterms:modified xsi:type="dcterms:W3CDTF">2021-11-16T06:16:56Z</dcterms:modified>
</cp:coreProperties>
</file>