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Default Extension="jpg" ContentType="image/jpeg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00" r:id="rId3"/>
    <p:sldId id="270" r:id="rId4"/>
    <p:sldId id="298" r:id="rId5"/>
    <p:sldId id="299" r:id="rId6"/>
    <p:sldId id="302" r:id="rId7"/>
    <p:sldId id="304" r:id="rId8"/>
    <p:sldId id="303" r:id="rId9"/>
    <p:sldId id="305" r:id="rId10"/>
    <p:sldId id="294" r:id="rId11"/>
    <p:sldId id="286" r:id="rId12"/>
    <p:sldId id="284" r:id="rId13"/>
    <p:sldId id="287" r:id="rId14"/>
    <p:sldId id="292" r:id="rId15"/>
    <p:sldId id="306" r:id="rId16"/>
    <p:sldId id="276" r:id="rId17"/>
    <p:sldId id="288" r:id="rId18"/>
    <p:sldId id="274" r:id="rId19"/>
    <p:sldId id="280" r:id="rId20"/>
  </p:sldIdLst>
  <p:sldSz cx="12192000" cy="6858000"/>
  <p:notesSz cx="6761163" cy="98821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25" autoAdjust="0"/>
    <p:restoredTop sz="93922" autoAdjust="0"/>
  </p:normalViewPr>
  <p:slideViewPr>
    <p:cSldViewPr>
      <p:cViewPr varScale="1">
        <p:scale>
          <a:sx n="68" d="100"/>
          <a:sy n="68" d="100"/>
        </p:scale>
        <p:origin x="-822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1842" y="6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7986EF-EBF2-4C44-A662-F51FE48D6F68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64ED33-B09E-4EC8-A86B-A4E6BDABE5C6}">
      <dgm:prSet phldrT="[Текст]"/>
      <dgm:spPr/>
      <dgm:t>
        <a:bodyPr/>
        <a:lstStyle/>
        <a:p>
          <a:r>
            <a:rPr lang="ru-RU" dirty="0"/>
            <a:t>1 этап – 1- 6 класс</a:t>
          </a:r>
        </a:p>
      </dgm:t>
    </dgm:pt>
    <dgm:pt modelId="{B4A639A5-653B-4A35-995F-7D1A70ADEE07}" type="parTrans" cxnId="{710F3AD9-F40C-4531-8A22-D5E48B8B9B4F}">
      <dgm:prSet/>
      <dgm:spPr/>
      <dgm:t>
        <a:bodyPr/>
        <a:lstStyle/>
        <a:p>
          <a:endParaRPr lang="ru-RU"/>
        </a:p>
      </dgm:t>
    </dgm:pt>
    <dgm:pt modelId="{711AB1AA-8EFF-450F-B3E8-B110AF4C87A3}" type="sibTrans" cxnId="{710F3AD9-F40C-4531-8A22-D5E48B8B9B4F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2000" r="-22000"/>
          </a:stretch>
        </a:blipFill>
      </dgm:spPr>
      <dgm:t>
        <a:bodyPr/>
        <a:lstStyle/>
        <a:p>
          <a:endParaRPr lang="ru-RU"/>
        </a:p>
      </dgm:t>
    </dgm:pt>
    <dgm:pt modelId="{BF836896-6742-4C62-957C-426013C49132}">
      <dgm:prSet phldrT="[Текст]"/>
      <dgm:spPr/>
      <dgm:t>
        <a:bodyPr/>
        <a:lstStyle/>
        <a:p>
          <a:r>
            <a:rPr lang="ru-RU" dirty="0"/>
            <a:t>2 этап – начиная с 7 класса</a:t>
          </a:r>
        </a:p>
      </dgm:t>
    </dgm:pt>
    <dgm:pt modelId="{90C58A3B-E436-457B-90A9-067B1A7DCF29}" type="parTrans" cxnId="{FC21B427-0454-4E72-8F7F-7602AF2EC45A}">
      <dgm:prSet/>
      <dgm:spPr/>
      <dgm:t>
        <a:bodyPr/>
        <a:lstStyle/>
        <a:p>
          <a:endParaRPr lang="ru-RU"/>
        </a:p>
      </dgm:t>
    </dgm:pt>
    <dgm:pt modelId="{955BA82F-400A-419E-86EA-B79761D158DF}" type="sibTrans" cxnId="{FC21B427-0454-4E72-8F7F-7602AF2EC45A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315F0133-CB86-492E-A769-F613FFCB5181}" type="pres">
      <dgm:prSet presAssocID="{4B7986EF-EBF2-4C44-A662-F51FE48D6F6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3D91A1A-7E2A-4EB5-A115-9F70B7B0E149}" type="pres">
      <dgm:prSet presAssocID="{4B7986EF-EBF2-4C44-A662-F51FE48D6F68}" presName="dot1" presStyleLbl="alignNode1" presStyleIdx="0" presStyleCnt="10"/>
      <dgm:spPr/>
    </dgm:pt>
    <dgm:pt modelId="{26183B56-1936-4F73-809D-9F68EDF16CB4}" type="pres">
      <dgm:prSet presAssocID="{4B7986EF-EBF2-4C44-A662-F51FE48D6F68}" presName="dot2" presStyleLbl="alignNode1" presStyleIdx="1" presStyleCnt="10"/>
      <dgm:spPr/>
    </dgm:pt>
    <dgm:pt modelId="{8AC41901-F799-4F87-A0C2-2A6FEF561F84}" type="pres">
      <dgm:prSet presAssocID="{4B7986EF-EBF2-4C44-A662-F51FE48D6F68}" presName="dot3" presStyleLbl="alignNode1" presStyleIdx="2" presStyleCnt="10" custLinFactX="-354782" custLinFactY="100000" custLinFactNeighborX="-400000" custLinFactNeighborY="199734"/>
      <dgm:spPr/>
    </dgm:pt>
    <dgm:pt modelId="{631099F3-686A-43E8-9692-3B29E781F0B6}" type="pres">
      <dgm:prSet presAssocID="{4B7986EF-EBF2-4C44-A662-F51FE48D6F68}" presName="dotArrow1" presStyleLbl="alignNode1" presStyleIdx="3" presStyleCnt="10"/>
      <dgm:spPr/>
    </dgm:pt>
    <dgm:pt modelId="{918F5F05-F0DD-42FB-AFEE-AB7E72DDB38D}" type="pres">
      <dgm:prSet presAssocID="{4B7986EF-EBF2-4C44-A662-F51FE48D6F68}" presName="dotArrow2" presStyleLbl="alignNode1" presStyleIdx="4" presStyleCnt="10"/>
      <dgm:spPr/>
    </dgm:pt>
    <dgm:pt modelId="{A2D44621-E9D2-4157-AB35-18489339EA7F}" type="pres">
      <dgm:prSet presAssocID="{4B7986EF-EBF2-4C44-A662-F51FE48D6F68}" presName="dotArrow3" presStyleLbl="alignNode1" presStyleIdx="5" presStyleCnt="10"/>
      <dgm:spPr/>
    </dgm:pt>
    <dgm:pt modelId="{7E372875-AED4-43EF-873E-FA815CEF8971}" type="pres">
      <dgm:prSet presAssocID="{4B7986EF-EBF2-4C44-A662-F51FE48D6F68}" presName="dotArrow4" presStyleLbl="alignNode1" presStyleIdx="6" presStyleCnt="10"/>
      <dgm:spPr/>
    </dgm:pt>
    <dgm:pt modelId="{E7A0D1D0-CA5D-433B-8801-B1C1695A5476}" type="pres">
      <dgm:prSet presAssocID="{4B7986EF-EBF2-4C44-A662-F51FE48D6F68}" presName="dotArrow5" presStyleLbl="alignNode1" presStyleIdx="7" presStyleCnt="10"/>
      <dgm:spPr/>
    </dgm:pt>
    <dgm:pt modelId="{12701EA2-953C-40E4-B150-756B2ABA135B}" type="pres">
      <dgm:prSet presAssocID="{4B7986EF-EBF2-4C44-A662-F51FE48D6F68}" presName="dotArrow6" presStyleLbl="alignNode1" presStyleIdx="8" presStyleCnt="10"/>
      <dgm:spPr/>
    </dgm:pt>
    <dgm:pt modelId="{082FA096-16DD-4FF4-982A-2DBE12CF2BDC}" type="pres">
      <dgm:prSet presAssocID="{4B7986EF-EBF2-4C44-A662-F51FE48D6F68}" presName="dotArrow7" presStyleLbl="alignNode1" presStyleIdx="9" presStyleCnt="10"/>
      <dgm:spPr/>
    </dgm:pt>
    <dgm:pt modelId="{AA546CD8-BF3E-429B-97A5-00B60CD20A60}" type="pres">
      <dgm:prSet presAssocID="{DB64ED33-B09E-4EC8-A86B-A4E6BDABE5C6}" presName="parTx1" presStyleLbl="node1" presStyleIdx="0" presStyleCnt="2" custScaleX="183511" custScaleY="243827" custLinFactNeighborX="-19262" custLinFactNeighborY="82431"/>
      <dgm:spPr/>
      <dgm:t>
        <a:bodyPr/>
        <a:lstStyle/>
        <a:p>
          <a:endParaRPr lang="ru-RU"/>
        </a:p>
      </dgm:t>
    </dgm:pt>
    <dgm:pt modelId="{59A66676-5D8B-4DED-8F6F-18F5278621FB}" type="pres">
      <dgm:prSet presAssocID="{711AB1AA-8EFF-450F-B3E8-B110AF4C87A3}" presName="picture1" presStyleCnt="0"/>
      <dgm:spPr/>
    </dgm:pt>
    <dgm:pt modelId="{7B422938-455B-4769-A9AE-3159CAC9A680}" type="pres">
      <dgm:prSet presAssocID="{711AB1AA-8EFF-450F-B3E8-B110AF4C87A3}" presName="imageRepeatNode" presStyleLbl="fgImgPlace1" presStyleIdx="0" presStyleCnt="2" custScaleX="203655" custScaleY="189634" custLinFactY="-94775" custLinFactNeighborX="36158" custLinFactNeighborY="-100000"/>
      <dgm:spPr/>
      <dgm:t>
        <a:bodyPr/>
        <a:lstStyle/>
        <a:p>
          <a:endParaRPr lang="ru-RU"/>
        </a:p>
      </dgm:t>
    </dgm:pt>
    <dgm:pt modelId="{965AF76D-7499-42C4-B4F9-01B35A73B9F6}" type="pres">
      <dgm:prSet presAssocID="{BF836896-6742-4C62-957C-426013C49132}" presName="parTx2" presStyleLbl="node1" presStyleIdx="1" presStyleCnt="2" custScaleX="185746" custScaleY="242569" custLinFactNeighborX="-8334" custLinFactNeighborY="3080"/>
      <dgm:spPr/>
      <dgm:t>
        <a:bodyPr/>
        <a:lstStyle/>
        <a:p>
          <a:endParaRPr lang="ru-RU"/>
        </a:p>
      </dgm:t>
    </dgm:pt>
    <dgm:pt modelId="{E3C828CA-37C1-4E7A-9B72-776D64E5D93F}" type="pres">
      <dgm:prSet presAssocID="{955BA82F-400A-419E-86EA-B79761D158DF}" presName="picture2" presStyleCnt="0"/>
      <dgm:spPr/>
    </dgm:pt>
    <dgm:pt modelId="{3A151302-92C8-4463-A9F5-A5AC574ED033}" type="pres">
      <dgm:prSet presAssocID="{955BA82F-400A-419E-86EA-B79761D158DF}" presName="imageRepeatNode" presStyleLbl="fgImgPlace1" presStyleIdx="1" presStyleCnt="2" custScaleX="226784" custScaleY="174023" custLinFactX="-100000" custLinFactY="32994" custLinFactNeighborX="-157570" custLinFactNeighborY="100000"/>
      <dgm:spPr/>
      <dgm:t>
        <a:bodyPr/>
        <a:lstStyle/>
        <a:p>
          <a:endParaRPr lang="ru-RU"/>
        </a:p>
      </dgm:t>
    </dgm:pt>
  </dgm:ptLst>
  <dgm:cxnLst>
    <dgm:cxn modelId="{E7768B96-1662-4038-BA13-1E3D2C8B4EA9}" type="presOf" srcId="{BF836896-6742-4C62-957C-426013C49132}" destId="{965AF76D-7499-42C4-B4F9-01B35A73B9F6}" srcOrd="0" destOrd="0" presId="urn:microsoft.com/office/officeart/2008/layout/AscendingPictureAccentProcess"/>
    <dgm:cxn modelId="{F025C5AB-8465-4628-9A0C-9C57D0403E99}" type="presOf" srcId="{DB64ED33-B09E-4EC8-A86B-A4E6BDABE5C6}" destId="{AA546CD8-BF3E-429B-97A5-00B60CD20A60}" srcOrd="0" destOrd="0" presId="urn:microsoft.com/office/officeart/2008/layout/AscendingPictureAccentProcess"/>
    <dgm:cxn modelId="{441B34D7-1F9C-498A-8977-741E5CB1FCB2}" type="presOf" srcId="{711AB1AA-8EFF-450F-B3E8-B110AF4C87A3}" destId="{7B422938-455B-4769-A9AE-3159CAC9A680}" srcOrd="0" destOrd="0" presId="urn:microsoft.com/office/officeart/2008/layout/AscendingPictureAccentProcess"/>
    <dgm:cxn modelId="{710F3AD9-F40C-4531-8A22-D5E48B8B9B4F}" srcId="{4B7986EF-EBF2-4C44-A662-F51FE48D6F68}" destId="{DB64ED33-B09E-4EC8-A86B-A4E6BDABE5C6}" srcOrd="0" destOrd="0" parTransId="{B4A639A5-653B-4A35-995F-7D1A70ADEE07}" sibTransId="{711AB1AA-8EFF-450F-B3E8-B110AF4C87A3}"/>
    <dgm:cxn modelId="{DEEDB46D-317C-4028-A707-2C9031EB1220}" type="presOf" srcId="{955BA82F-400A-419E-86EA-B79761D158DF}" destId="{3A151302-92C8-4463-A9F5-A5AC574ED033}" srcOrd="0" destOrd="0" presId="urn:microsoft.com/office/officeart/2008/layout/AscendingPictureAccentProcess"/>
    <dgm:cxn modelId="{A8B3354F-7833-451C-A7D9-2B360B5DBBCA}" type="presOf" srcId="{4B7986EF-EBF2-4C44-A662-F51FE48D6F68}" destId="{315F0133-CB86-492E-A769-F613FFCB5181}" srcOrd="0" destOrd="0" presId="urn:microsoft.com/office/officeart/2008/layout/AscendingPictureAccentProcess"/>
    <dgm:cxn modelId="{FC21B427-0454-4E72-8F7F-7602AF2EC45A}" srcId="{4B7986EF-EBF2-4C44-A662-F51FE48D6F68}" destId="{BF836896-6742-4C62-957C-426013C49132}" srcOrd="1" destOrd="0" parTransId="{90C58A3B-E436-457B-90A9-067B1A7DCF29}" sibTransId="{955BA82F-400A-419E-86EA-B79761D158DF}"/>
    <dgm:cxn modelId="{C8CA3E17-8450-49CA-9D6B-1A8C939557E6}" type="presParOf" srcId="{315F0133-CB86-492E-A769-F613FFCB5181}" destId="{53D91A1A-7E2A-4EB5-A115-9F70B7B0E149}" srcOrd="0" destOrd="0" presId="urn:microsoft.com/office/officeart/2008/layout/AscendingPictureAccentProcess"/>
    <dgm:cxn modelId="{4D582A21-CF77-43C0-B9DE-ADDB77C30008}" type="presParOf" srcId="{315F0133-CB86-492E-A769-F613FFCB5181}" destId="{26183B56-1936-4F73-809D-9F68EDF16CB4}" srcOrd="1" destOrd="0" presId="urn:microsoft.com/office/officeart/2008/layout/AscendingPictureAccentProcess"/>
    <dgm:cxn modelId="{DE55FF67-0A76-480F-8D0A-8B27854DD31F}" type="presParOf" srcId="{315F0133-CB86-492E-A769-F613FFCB5181}" destId="{8AC41901-F799-4F87-A0C2-2A6FEF561F84}" srcOrd="2" destOrd="0" presId="urn:microsoft.com/office/officeart/2008/layout/AscendingPictureAccentProcess"/>
    <dgm:cxn modelId="{19AFAA29-3D91-4CA0-92DB-6C135175C6BD}" type="presParOf" srcId="{315F0133-CB86-492E-A769-F613FFCB5181}" destId="{631099F3-686A-43E8-9692-3B29E781F0B6}" srcOrd="3" destOrd="0" presId="urn:microsoft.com/office/officeart/2008/layout/AscendingPictureAccentProcess"/>
    <dgm:cxn modelId="{E4FE9BA2-FFB2-4EB0-A387-766923A61DE9}" type="presParOf" srcId="{315F0133-CB86-492E-A769-F613FFCB5181}" destId="{918F5F05-F0DD-42FB-AFEE-AB7E72DDB38D}" srcOrd="4" destOrd="0" presId="urn:microsoft.com/office/officeart/2008/layout/AscendingPictureAccentProcess"/>
    <dgm:cxn modelId="{E949E4AE-8CC7-421D-9EF0-D6821A16793B}" type="presParOf" srcId="{315F0133-CB86-492E-A769-F613FFCB5181}" destId="{A2D44621-E9D2-4157-AB35-18489339EA7F}" srcOrd="5" destOrd="0" presId="urn:microsoft.com/office/officeart/2008/layout/AscendingPictureAccentProcess"/>
    <dgm:cxn modelId="{7CEB555B-577C-4242-B164-2742B3335B31}" type="presParOf" srcId="{315F0133-CB86-492E-A769-F613FFCB5181}" destId="{7E372875-AED4-43EF-873E-FA815CEF8971}" srcOrd="6" destOrd="0" presId="urn:microsoft.com/office/officeart/2008/layout/AscendingPictureAccentProcess"/>
    <dgm:cxn modelId="{153A4115-5965-4837-85B6-DA629B1199C7}" type="presParOf" srcId="{315F0133-CB86-492E-A769-F613FFCB5181}" destId="{E7A0D1D0-CA5D-433B-8801-B1C1695A5476}" srcOrd="7" destOrd="0" presId="urn:microsoft.com/office/officeart/2008/layout/AscendingPictureAccentProcess"/>
    <dgm:cxn modelId="{ABB5A914-E42F-484C-B1EF-C8229DC82C9E}" type="presParOf" srcId="{315F0133-CB86-492E-A769-F613FFCB5181}" destId="{12701EA2-953C-40E4-B150-756B2ABA135B}" srcOrd="8" destOrd="0" presId="urn:microsoft.com/office/officeart/2008/layout/AscendingPictureAccentProcess"/>
    <dgm:cxn modelId="{0F0DF8A5-9716-4C0B-A8A0-E0C252F9F501}" type="presParOf" srcId="{315F0133-CB86-492E-A769-F613FFCB5181}" destId="{082FA096-16DD-4FF4-982A-2DBE12CF2BDC}" srcOrd="9" destOrd="0" presId="urn:microsoft.com/office/officeart/2008/layout/AscendingPictureAccentProcess"/>
    <dgm:cxn modelId="{BFC13A2F-9976-439F-9A13-5C54A35E5F01}" type="presParOf" srcId="{315F0133-CB86-492E-A769-F613FFCB5181}" destId="{AA546CD8-BF3E-429B-97A5-00B60CD20A60}" srcOrd="10" destOrd="0" presId="urn:microsoft.com/office/officeart/2008/layout/AscendingPictureAccentProcess"/>
    <dgm:cxn modelId="{E24C5540-317F-4624-BFCA-17C6C7534226}" type="presParOf" srcId="{315F0133-CB86-492E-A769-F613FFCB5181}" destId="{59A66676-5D8B-4DED-8F6F-18F5278621FB}" srcOrd="11" destOrd="0" presId="urn:microsoft.com/office/officeart/2008/layout/AscendingPictureAccentProcess"/>
    <dgm:cxn modelId="{F48F1E76-8788-42F4-981D-FF235C068A8D}" type="presParOf" srcId="{59A66676-5D8B-4DED-8F6F-18F5278621FB}" destId="{7B422938-455B-4769-A9AE-3159CAC9A680}" srcOrd="0" destOrd="0" presId="urn:microsoft.com/office/officeart/2008/layout/AscendingPictureAccentProcess"/>
    <dgm:cxn modelId="{6924D77B-03A2-4695-B1E8-08EA78073FF8}" type="presParOf" srcId="{315F0133-CB86-492E-A769-F613FFCB5181}" destId="{965AF76D-7499-42C4-B4F9-01B35A73B9F6}" srcOrd="12" destOrd="0" presId="urn:microsoft.com/office/officeart/2008/layout/AscendingPictureAccentProcess"/>
    <dgm:cxn modelId="{1E58237D-5BFD-4852-877B-F1AA59FE3482}" type="presParOf" srcId="{315F0133-CB86-492E-A769-F613FFCB5181}" destId="{E3C828CA-37C1-4E7A-9B72-776D64E5D93F}" srcOrd="13" destOrd="0" presId="urn:microsoft.com/office/officeart/2008/layout/AscendingPictureAccentProcess"/>
    <dgm:cxn modelId="{0D0D20DC-AD8A-4EAD-92B9-0A685F3F2442}" type="presParOf" srcId="{E3C828CA-37C1-4E7A-9B72-776D64E5D93F}" destId="{3A151302-92C8-4463-A9F5-A5AC574ED033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B658D2-E196-4F39-AE1F-1EC91680CE5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9ABDD02-F434-4015-8EED-508BBA746B39}">
      <dgm:prSet phldrT="[Текст]"/>
      <dgm:spPr/>
      <dgm:t>
        <a:bodyPr/>
        <a:lstStyle/>
        <a:p>
          <a:r>
            <a:rPr lang="ru-RU" dirty="0"/>
            <a:t>План</a:t>
          </a:r>
        </a:p>
      </dgm:t>
    </dgm:pt>
    <dgm:pt modelId="{4041FEFC-F3B8-43FD-8891-B34757E010B9}" type="parTrans" cxnId="{56D4FA4E-4C2A-4C88-ADD8-630F07992723}">
      <dgm:prSet/>
      <dgm:spPr/>
      <dgm:t>
        <a:bodyPr/>
        <a:lstStyle/>
        <a:p>
          <a:endParaRPr lang="ru-RU"/>
        </a:p>
      </dgm:t>
    </dgm:pt>
    <dgm:pt modelId="{9F58FCC6-E3BA-4967-97B3-2EEE6B4D58A8}" type="sibTrans" cxnId="{56D4FA4E-4C2A-4C88-ADD8-630F07992723}">
      <dgm:prSet/>
      <dgm:spPr/>
      <dgm:t>
        <a:bodyPr/>
        <a:lstStyle/>
        <a:p>
          <a:endParaRPr lang="ru-RU"/>
        </a:p>
      </dgm:t>
    </dgm:pt>
    <dgm:pt modelId="{151A22C0-BA82-402F-B6C5-2209BB99AF2B}">
      <dgm:prSet phldrT="[Текст]"/>
      <dgm:spPr/>
      <dgm:t>
        <a:bodyPr/>
        <a:lstStyle/>
        <a:p>
          <a:r>
            <a:rPr lang="ru-RU" dirty="0"/>
            <a:t>Конспект </a:t>
          </a:r>
        </a:p>
      </dgm:t>
    </dgm:pt>
    <dgm:pt modelId="{D3DCDB8D-07BE-4AB7-A87F-7686DA030674}" type="parTrans" cxnId="{3C229238-BF86-4353-90A3-296B5FB2BF8D}">
      <dgm:prSet/>
      <dgm:spPr/>
      <dgm:t>
        <a:bodyPr/>
        <a:lstStyle/>
        <a:p>
          <a:endParaRPr lang="ru-RU"/>
        </a:p>
      </dgm:t>
    </dgm:pt>
    <dgm:pt modelId="{ABF30644-AD1F-45F5-84B0-4B75F22195CF}" type="sibTrans" cxnId="{3C229238-BF86-4353-90A3-296B5FB2BF8D}">
      <dgm:prSet/>
      <dgm:spPr/>
      <dgm:t>
        <a:bodyPr/>
        <a:lstStyle/>
        <a:p>
          <a:endParaRPr lang="ru-RU"/>
        </a:p>
      </dgm:t>
    </dgm:pt>
    <dgm:pt modelId="{B292D6C5-5AA9-40B2-8740-67DC46112CDC}">
      <dgm:prSet phldrT="[Текст]"/>
      <dgm:spPr/>
      <dgm:t>
        <a:bodyPr/>
        <a:lstStyle/>
        <a:p>
          <a:r>
            <a:rPr lang="ru-RU" dirty="0"/>
            <a:t>Маркировка </a:t>
          </a:r>
        </a:p>
      </dgm:t>
    </dgm:pt>
    <dgm:pt modelId="{DB50A841-47EB-49CF-B65A-C15F3FAFC56F}" type="parTrans" cxnId="{66E4407C-A1C3-4D5E-8093-354F68F7D914}">
      <dgm:prSet/>
      <dgm:spPr/>
      <dgm:t>
        <a:bodyPr/>
        <a:lstStyle/>
        <a:p>
          <a:endParaRPr lang="ru-RU"/>
        </a:p>
      </dgm:t>
    </dgm:pt>
    <dgm:pt modelId="{A19EC1BE-D2F2-472B-9B45-AC600F2A290B}" type="sibTrans" cxnId="{66E4407C-A1C3-4D5E-8093-354F68F7D914}">
      <dgm:prSet/>
      <dgm:spPr/>
      <dgm:t>
        <a:bodyPr/>
        <a:lstStyle/>
        <a:p>
          <a:endParaRPr lang="ru-RU"/>
        </a:p>
      </dgm:t>
    </dgm:pt>
    <dgm:pt modelId="{58ECD5CA-D7D2-48DD-B47B-BEC81A04D604}" type="pres">
      <dgm:prSet presAssocID="{97B658D2-E196-4F39-AE1F-1EC91680CE5D}" presName="CompostProcess" presStyleCnt="0">
        <dgm:presLayoutVars>
          <dgm:dir/>
          <dgm:resizeHandles val="exact"/>
        </dgm:presLayoutVars>
      </dgm:prSet>
      <dgm:spPr/>
    </dgm:pt>
    <dgm:pt modelId="{ADB7C11C-7285-4D4C-81A6-549FFAD00590}" type="pres">
      <dgm:prSet presAssocID="{97B658D2-E196-4F39-AE1F-1EC91680CE5D}" presName="arrow" presStyleLbl="bgShp" presStyleIdx="0" presStyleCnt="1"/>
      <dgm:spPr/>
    </dgm:pt>
    <dgm:pt modelId="{5FBA93E7-8057-4DB3-B1E1-07BDB6057B93}" type="pres">
      <dgm:prSet presAssocID="{97B658D2-E196-4F39-AE1F-1EC91680CE5D}" presName="linearProcess" presStyleCnt="0"/>
      <dgm:spPr/>
    </dgm:pt>
    <dgm:pt modelId="{3D816144-0708-46B3-B58D-81D5D77881AE}" type="pres">
      <dgm:prSet presAssocID="{E9ABDD02-F434-4015-8EED-508BBA746B39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ECCFD3-E61E-44FD-8304-4C65B9E47363}" type="pres">
      <dgm:prSet presAssocID="{9F58FCC6-E3BA-4967-97B3-2EEE6B4D58A8}" presName="sibTrans" presStyleCnt="0"/>
      <dgm:spPr/>
    </dgm:pt>
    <dgm:pt modelId="{51DC02E9-2995-4127-B1CA-FEA827D6F001}" type="pres">
      <dgm:prSet presAssocID="{151A22C0-BA82-402F-B6C5-2209BB99AF2B}" presName="textNode" presStyleLbl="node1" presStyleIdx="1" presStyleCnt="3" custLinFactNeighborX="-5994" custLinFactNeighborY="-38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07F578-FDD9-4F82-8F04-800ACA1F5873}" type="pres">
      <dgm:prSet presAssocID="{ABF30644-AD1F-45F5-84B0-4B75F22195CF}" presName="sibTrans" presStyleCnt="0"/>
      <dgm:spPr/>
    </dgm:pt>
    <dgm:pt modelId="{19E79548-0CD7-4C14-9B6C-4C366C9E6706}" type="pres">
      <dgm:prSet presAssocID="{B292D6C5-5AA9-40B2-8740-67DC46112CDC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229238-BF86-4353-90A3-296B5FB2BF8D}" srcId="{97B658D2-E196-4F39-AE1F-1EC91680CE5D}" destId="{151A22C0-BA82-402F-B6C5-2209BB99AF2B}" srcOrd="1" destOrd="0" parTransId="{D3DCDB8D-07BE-4AB7-A87F-7686DA030674}" sibTransId="{ABF30644-AD1F-45F5-84B0-4B75F22195CF}"/>
    <dgm:cxn modelId="{34E55008-94F5-41DB-87A4-AF421F01CC13}" type="presOf" srcId="{E9ABDD02-F434-4015-8EED-508BBA746B39}" destId="{3D816144-0708-46B3-B58D-81D5D77881AE}" srcOrd="0" destOrd="0" presId="urn:microsoft.com/office/officeart/2005/8/layout/hProcess9"/>
    <dgm:cxn modelId="{15253ED5-FDCC-4311-B0CC-12DBF19EF8B8}" type="presOf" srcId="{97B658D2-E196-4F39-AE1F-1EC91680CE5D}" destId="{58ECD5CA-D7D2-48DD-B47B-BEC81A04D604}" srcOrd="0" destOrd="0" presId="urn:microsoft.com/office/officeart/2005/8/layout/hProcess9"/>
    <dgm:cxn modelId="{7B1499C0-5C89-4F60-BD9C-D62531CEBC9D}" type="presOf" srcId="{B292D6C5-5AA9-40B2-8740-67DC46112CDC}" destId="{19E79548-0CD7-4C14-9B6C-4C366C9E6706}" srcOrd="0" destOrd="0" presId="urn:microsoft.com/office/officeart/2005/8/layout/hProcess9"/>
    <dgm:cxn modelId="{66E4407C-A1C3-4D5E-8093-354F68F7D914}" srcId="{97B658D2-E196-4F39-AE1F-1EC91680CE5D}" destId="{B292D6C5-5AA9-40B2-8740-67DC46112CDC}" srcOrd="2" destOrd="0" parTransId="{DB50A841-47EB-49CF-B65A-C15F3FAFC56F}" sibTransId="{A19EC1BE-D2F2-472B-9B45-AC600F2A290B}"/>
    <dgm:cxn modelId="{56D4FA4E-4C2A-4C88-ADD8-630F07992723}" srcId="{97B658D2-E196-4F39-AE1F-1EC91680CE5D}" destId="{E9ABDD02-F434-4015-8EED-508BBA746B39}" srcOrd="0" destOrd="0" parTransId="{4041FEFC-F3B8-43FD-8891-B34757E010B9}" sibTransId="{9F58FCC6-E3BA-4967-97B3-2EEE6B4D58A8}"/>
    <dgm:cxn modelId="{09FFCE56-5E36-4A4E-8F52-B953450ECBA0}" type="presOf" srcId="{151A22C0-BA82-402F-B6C5-2209BB99AF2B}" destId="{51DC02E9-2995-4127-B1CA-FEA827D6F001}" srcOrd="0" destOrd="0" presId="urn:microsoft.com/office/officeart/2005/8/layout/hProcess9"/>
    <dgm:cxn modelId="{1BB07CFE-81CE-4589-BD04-AC40CFB3D84E}" type="presParOf" srcId="{58ECD5CA-D7D2-48DD-B47B-BEC81A04D604}" destId="{ADB7C11C-7285-4D4C-81A6-549FFAD00590}" srcOrd="0" destOrd="0" presId="urn:microsoft.com/office/officeart/2005/8/layout/hProcess9"/>
    <dgm:cxn modelId="{2FEE9E72-B4D1-4FEA-B628-E7D576D0231A}" type="presParOf" srcId="{58ECD5CA-D7D2-48DD-B47B-BEC81A04D604}" destId="{5FBA93E7-8057-4DB3-B1E1-07BDB6057B93}" srcOrd="1" destOrd="0" presId="urn:microsoft.com/office/officeart/2005/8/layout/hProcess9"/>
    <dgm:cxn modelId="{D0230113-938E-47F3-B57D-4A8B36B535D3}" type="presParOf" srcId="{5FBA93E7-8057-4DB3-B1E1-07BDB6057B93}" destId="{3D816144-0708-46B3-B58D-81D5D77881AE}" srcOrd="0" destOrd="0" presId="urn:microsoft.com/office/officeart/2005/8/layout/hProcess9"/>
    <dgm:cxn modelId="{B8A7E9D9-021B-4AD5-912A-62E483DC2AF7}" type="presParOf" srcId="{5FBA93E7-8057-4DB3-B1E1-07BDB6057B93}" destId="{E5ECCFD3-E61E-44FD-8304-4C65B9E47363}" srcOrd="1" destOrd="0" presId="urn:microsoft.com/office/officeart/2005/8/layout/hProcess9"/>
    <dgm:cxn modelId="{8E9DCDD2-6A90-4ED1-AF1E-ADBF1B9E94F2}" type="presParOf" srcId="{5FBA93E7-8057-4DB3-B1E1-07BDB6057B93}" destId="{51DC02E9-2995-4127-B1CA-FEA827D6F001}" srcOrd="2" destOrd="0" presId="urn:microsoft.com/office/officeart/2005/8/layout/hProcess9"/>
    <dgm:cxn modelId="{16F650CE-EF03-4477-BF88-5E2EFF389D58}" type="presParOf" srcId="{5FBA93E7-8057-4DB3-B1E1-07BDB6057B93}" destId="{5E07F578-FDD9-4F82-8F04-800ACA1F5873}" srcOrd="3" destOrd="0" presId="urn:microsoft.com/office/officeart/2005/8/layout/hProcess9"/>
    <dgm:cxn modelId="{EA7665EC-5D63-4861-9D3D-6C49EADA0BD1}" type="presParOf" srcId="{5FBA93E7-8057-4DB3-B1E1-07BDB6057B93}" destId="{19E79548-0CD7-4C14-9B6C-4C366C9E670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DE8103-8691-47D0-ABAA-57703891A567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AF7913-3707-4877-9DF6-23B70BD1487A}">
      <dgm:prSet phldrT="[Текст]"/>
      <dgm:spPr/>
      <dgm:t>
        <a:bodyPr/>
        <a:lstStyle/>
        <a:p>
          <a:r>
            <a:rPr lang="ru-RU" dirty="0"/>
            <a:t>Проектирование заданий</a:t>
          </a:r>
        </a:p>
      </dgm:t>
    </dgm:pt>
    <dgm:pt modelId="{5A9F6A22-586E-4563-AC67-A0F8A38B6658}" type="parTrans" cxnId="{00343356-6F33-463E-80DA-3969314B430E}">
      <dgm:prSet/>
      <dgm:spPr/>
      <dgm:t>
        <a:bodyPr/>
        <a:lstStyle/>
        <a:p>
          <a:endParaRPr lang="ru-RU"/>
        </a:p>
      </dgm:t>
    </dgm:pt>
    <dgm:pt modelId="{69775B94-515F-469E-9B3B-746375C25469}" type="sibTrans" cxnId="{00343356-6F33-463E-80DA-3969314B430E}">
      <dgm:prSet/>
      <dgm:spPr/>
      <dgm:t>
        <a:bodyPr/>
        <a:lstStyle/>
        <a:p>
          <a:endParaRPr lang="ru-RU"/>
        </a:p>
      </dgm:t>
    </dgm:pt>
    <dgm:pt modelId="{79E02044-9208-410B-80AE-17762E10D739}">
      <dgm:prSet phldrT="[Текст]" custT="1"/>
      <dgm:spPr/>
      <dgm:t>
        <a:bodyPr/>
        <a:lstStyle/>
        <a:p>
          <a:r>
            <a:rPr lang="ru-RU" sz="1600" dirty="0"/>
            <a:t>Проектирование заданий</a:t>
          </a:r>
        </a:p>
        <a:p>
          <a:r>
            <a:rPr lang="ru-RU" sz="1600" dirty="0"/>
            <a:t>В каждом из заданий описывается жизненная ситуация, как правило, близкая и понятная учащемуся, которая может быть соотнесена с категориями </a:t>
          </a:r>
          <a:r>
            <a:rPr lang="ru-RU" sz="1600" b="1" dirty="0"/>
            <a:t>«здоровье», «технологии», «опасности и риски» и др. Ситуация, отражающая личностный, местный или глобальный контекст</a:t>
          </a:r>
          <a:r>
            <a:rPr lang="ru-RU" sz="1600" dirty="0"/>
            <a:t>, требует от обучающегося осознанного выбора модели поведения и соотнесения собственных ценностных установок с общечеловеческими ценностями. </a:t>
          </a:r>
        </a:p>
      </dgm:t>
    </dgm:pt>
    <dgm:pt modelId="{DCD82932-D587-4682-85DD-DCC9AFBBB2AA}" type="parTrans" cxnId="{59F23253-966C-4784-814A-D1AF3242B34E}">
      <dgm:prSet/>
      <dgm:spPr/>
      <dgm:t>
        <a:bodyPr/>
        <a:lstStyle/>
        <a:p>
          <a:endParaRPr lang="ru-RU"/>
        </a:p>
      </dgm:t>
    </dgm:pt>
    <dgm:pt modelId="{95B8F03A-6BCF-4D27-8827-7C7C5C4AA975}" type="sibTrans" cxnId="{59F23253-966C-4784-814A-D1AF3242B34E}">
      <dgm:prSet/>
      <dgm:spPr/>
      <dgm:t>
        <a:bodyPr/>
        <a:lstStyle/>
        <a:p>
          <a:endParaRPr lang="ru-RU"/>
        </a:p>
      </dgm:t>
    </dgm:pt>
    <dgm:pt modelId="{0B7ED119-83D2-4A0C-A8F2-9D2A3D42936C}">
      <dgm:prSet phldrT="[Текст]"/>
      <dgm:spPr/>
      <dgm:t>
        <a:bodyPr/>
        <a:lstStyle/>
        <a:p>
          <a:r>
            <a:rPr lang="ru-RU" dirty="0"/>
            <a:t>Контекст </a:t>
          </a:r>
        </a:p>
      </dgm:t>
    </dgm:pt>
    <dgm:pt modelId="{3DE84E2B-3A17-4FD1-8EEE-FA1399A0E8E8}" type="parTrans" cxnId="{2D5D5A5F-F109-4928-8F4D-8FA72B721100}">
      <dgm:prSet/>
      <dgm:spPr/>
      <dgm:t>
        <a:bodyPr/>
        <a:lstStyle/>
        <a:p>
          <a:endParaRPr lang="ru-RU"/>
        </a:p>
      </dgm:t>
    </dgm:pt>
    <dgm:pt modelId="{C67BE5A8-EEBB-4199-9661-E1CAB17ACAEC}" type="sibTrans" cxnId="{2D5D5A5F-F109-4928-8F4D-8FA72B721100}">
      <dgm:prSet/>
      <dgm:spPr/>
      <dgm:t>
        <a:bodyPr/>
        <a:lstStyle/>
        <a:p>
          <a:endParaRPr lang="ru-RU"/>
        </a:p>
      </dgm:t>
    </dgm:pt>
    <dgm:pt modelId="{D2EAEF28-1E76-4908-AE89-B0EDFAACD7D6}">
      <dgm:prSet phldrT="[Текст]" custT="1"/>
      <dgm:spPr/>
      <dgm:t>
        <a:bodyPr/>
        <a:lstStyle/>
        <a:p>
          <a:r>
            <a:rPr lang="ru-RU" sz="1800" dirty="0"/>
            <a:t>Контекст (личный, экологический, социальный, местный, технологический, глобальный и т.д.)</a:t>
          </a:r>
        </a:p>
        <a:p>
          <a:r>
            <a:rPr lang="ru-RU" sz="1800" dirty="0"/>
            <a:t>Ситуационный подход</a:t>
          </a:r>
        </a:p>
      </dgm:t>
    </dgm:pt>
    <dgm:pt modelId="{F2DD88DD-9000-48E4-A1A1-BE497DB5CFCC}" type="parTrans" cxnId="{EB9637FB-E9EC-44A5-B364-A513C2E5F82D}">
      <dgm:prSet/>
      <dgm:spPr/>
      <dgm:t>
        <a:bodyPr/>
        <a:lstStyle/>
        <a:p>
          <a:endParaRPr lang="ru-RU"/>
        </a:p>
      </dgm:t>
    </dgm:pt>
    <dgm:pt modelId="{66A40B36-DDE0-4C2C-A875-F99920EF2F04}" type="sibTrans" cxnId="{EB9637FB-E9EC-44A5-B364-A513C2E5F82D}">
      <dgm:prSet/>
      <dgm:spPr/>
      <dgm:t>
        <a:bodyPr/>
        <a:lstStyle/>
        <a:p>
          <a:endParaRPr lang="ru-RU"/>
        </a:p>
      </dgm:t>
    </dgm:pt>
    <dgm:pt modelId="{8575C9A8-66F0-4681-8F59-D8E8A7BA128B}">
      <dgm:prSet phldrT="[Текст]"/>
      <dgm:spPr/>
      <dgm:t>
        <a:bodyPr/>
        <a:lstStyle/>
        <a:p>
          <a:r>
            <a:rPr lang="ru-RU" dirty="0"/>
            <a:t>Работа с текстами</a:t>
          </a:r>
        </a:p>
      </dgm:t>
    </dgm:pt>
    <dgm:pt modelId="{B855970B-31E4-43AA-9064-8A3746430D3C}" type="parTrans" cxnId="{966D318D-4F7F-4870-ABFF-2E0DB93A4F83}">
      <dgm:prSet/>
      <dgm:spPr/>
      <dgm:t>
        <a:bodyPr/>
        <a:lstStyle/>
        <a:p>
          <a:endParaRPr lang="ru-RU"/>
        </a:p>
      </dgm:t>
    </dgm:pt>
    <dgm:pt modelId="{B591C536-B821-4630-A02A-0107E3CAC0E8}" type="sibTrans" cxnId="{966D318D-4F7F-4870-ABFF-2E0DB93A4F83}">
      <dgm:prSet/>
      <dgm:spPr/>
      <dgm:t>
        <a:bodyPr/>
        <a:lstStyle/>
        <a:p>
          <a:endParaRPr lang="ru-RU"/>
        </a:p>
      </dgm:t>
    </dgm:pt>
    <dgm:pt modelId="{C47F78D6-AEEE-4C95-87ED-21F4EFF5125C}">
      <dgm:prSet phldrT="[Текст]" custT="1"/>
      <dgm:spPr/>
      <dgm:t>
        <a:bodyPr/>
        <a:lstStyle/>
        <a:p>
          <a:r>
            <a:rPr lang="ru-RU" sz="2000" dirty="0"/>
            <a:t>Смысловое чтение</a:t>
          </a:r>
        </a:p>
        <a:p>
          <a:r>
            <a:rPr lang="ru-RU" sz="2000" dirty="0" err="1"/>
            <a:t>Предтекстовое</a:t>
          </a:r>
          <a:r>
            <a:rPr lang="ru-RU" sz="2000" dirty="0"/>
            <a:t> прочтение</a:t>
          </a:r>
        </a:p>
        <a:p>
          <a:r>
            <a:rPr lang="ru-RU" sz="2000" dirty="0"/>
            <a:t>Технология РКМ</a:t>
          </a:r>
        </a:p>
        <a:p>
          <a:r>
            <a:rPr lang="ru-RU" sz="2000" dirty="0"/>
            <a:t>Шестиугольное обучение</a:t>
          </a:r>
        </a:p>
        <a:p>
          <a:r>
            <a:rPr lang="ru-RU" sz="2000" dirty="0" err="1"/>
            <a:t>Психодидактика</a:t>
          </a:r>
          <a:endParaRPr lang="ru-RU" sz="2000" dirty="0"/>
        </a:p>
        <a:p>
          <a:r>
            <a:rPr lang="ru-RU" sz="2000" dirty="0"/>
            <a:t>Вопросы по </a:t>
          </a:r>
          <a:r>
            <a:rPr lang="ru-RU" sz="2000" dirty="0" err="1"/>
            <a:t>Д.Халперну</a:t>
          </a:r>
          <a:endParaRPr lang="ru-RU" sz="2000" dirty="0"/>
        </a:p>
        <a:p>
          <a:r>
            <a:rPr lang="ru-RU" sz="2000" dirty="0"/>
            <a:t>Когнитивные технологии</a:t>
          </a:r>
        </a:p>
      </dgm:t>
    </dgm:pt>
    <dgm:pt modelId="{1B8FAF5E-46E3-4353-BF44-8117BCE381FA}" type="parTrans" cxnId="{45DC9D60-6692-4E33-810D-4FE95022AF97}">
      <dgm:prSet/>
      <dgm:spPr/>
      <dgm:t>
        <a:bodyPr/>
        <a:lstStyle/>
        <a:p>
          <a:endParaRPr lang="ru-RU"/>
        </a:p>
      </dgm:t>
    </dgm:pt>
    <dgm:pt modelId="{908B0099-5993-4CEF-97B0-7873A9277BAD}" type="sibTrans" cxnId="{45DC9D60-6692-4E33-810D-4FE95022AF97}">
      <dgm:prSet/>
      <dgm:spPr/>
      <dgm:t>
        <a:bodyPr/>
        <a:lstStyle/>
        <a:p>
          <a:endParaRPr lang="ru-RU"/>
        </a:p>
      </dgm:t>
    </dgm:pt>
    <dgm:pt modelId="{47F95FFD-3FF6-4F3B-954B-34602DC9CC09}">
      <dgm:prSet/>
      <dgm:spPr/>
      <dgm:t>
        <a:bodyPr/>
        <a:lstStyle/>
        <a:p>
          <a:endParaRPr lang="ru-RU" sz="1300" dirty="0"/>
        </a:p>
      </dgm:t>
    </dgm:pt>
    <dgm:pt modelId="{140AC2A1-9949-48CD-AFAE-79D6B5B8E1B3}" type="parTrans" cxnId="{3AFD79F2-C74B-40CD-8CBA-03276E386ECF}">
      <dgm:prSet/>
      <dgm:spPr/>
      <dgm:t>
        <a:bodyPr/>
        <a:lstStyle/>
        <a:p>
          <a:endParaRPr lang="ru-RU"/>
        </a:p>
      </dgm:t>
    </dgm:pt>
    <dgm:pt modelId="{FF6A6927-D4B9-4EC5-B3E9-3762DE53C7D1}" type="sibTrans" cxnId="{3AFD79F2-C74B-40CD-8CBA-03276E386ECF}">
      <dgm:prSet/>
      <dgm:spPr/>
      <dgm:t>
        <a:bodyPr/>
        <a:lstStyle/>
        <a:p>
          <a:endParaRPr lang="ru-RU"/>
        </a:p>
      </dgm:t>
    </dgm:pt>
    <dgm:pt modelId="{17243C20-18B4-439C-85C5-938FC0A3F32D}" type="pres">
      <dgm:prSet presAssocID="{0ADE8103-8691-47D0-ABAA-57703891A567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3491197-3962-4CFA-8139-311AF8913EA9}" type="pres">
      <dgm:prSet presAssocID="{0AAF7913-3707-4877-9DF6-23B70BD1487A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6EDC67-7B68-4E8A-90DE-C6063E1BE0AE}" type="pres">
      <dgm:prSet presAssocID="{0AAF7913-3707-4877-9DF6-23B70BD1487A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000C10-1888-484F-8B6C-388FDD4D04E3}" type="pres">
      <dgm:prSet presAssocID="{0B7ED119-83D2-4A0C-A8F2-9D2A3D42936C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CBAC8C-BCC6-4C2D-84B1-072A61B610ED}" type="pres">
      <dgm:prSet presAssocID="{0B7ED119-83D2-4A0C-A8F2-9D2A3D42936C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432D9B-AE6B-45AF-A8D9-4B6CC65D51CB}" type="pres">
      <dgm:prSet presAssocID="{8575C9A8-66F0-4681-8F59-D8E8A7BA128B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B3CA58-7A91-4A8A-9A74-1DC0BD0F2BF7}" type="pres">
      <dgm:prSet presAssocID="{8575C9A8-66F0-4681-8F59-D8E8A7BA128B}" presName="childText3" presStyleLbl="solidAlignAcc1" presStyleIdx="2" presStyleCnt="3" custLinFactNeighborX="352" custLinFactNeighborY="15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5D5A5F-F109-4928-8F4D-8FA72B721100}" srcId="{0ADE8103-8691-47D0-ABAA-57703891A567}" destId="{0B7ED119-83D2-4A0C-A8F2-9D2A3D42936C}" srcOrd="1" destOrd="0" parTransId="{3DE84E2B-3A17-4FD1-8EEE-FA1399A0E8E8}" sibTransId="{C67BE5A8-EEBB-4199-9661-E1CAB17ACAEC}"/>
    <dgm:cxn modelId="{F7F82842-4EBF-4EE8-A954-6DA335FE26F6}" type="presOf" srcId="{0B7ED119-83D2-4A0C-A8F2-9D2A3D42936C}" destId="{F0000C10-1888-484F-8B6C-388FDD4D04E3}" srcOrd="0" destOrd="0" presId="urn:microsoft.com/office/officeart/2009/3/layout/IncreasingArrowsProcess"/>
    <dgm:cxn modelId="{966D318D-4F7F-4870-ABFF-2E0DB93A4F83}" srcId="{0ADE8103-8691-47D0-ABAA-57703891A567}" destId="{8575C9A8-66F0-4681-8F59-D8E8A7BA128B}" srcOrd="2" destOrd="0" parTransId="{B855970B-31E4-43AA-9064-8A3746430D3C}" sibTransId="{B591C536-B821-4630-A02A-0107E3CAC0E8}"/>
    <dgm:cxn modelId="{84413334-7D87-4D75-96FE-4D9E80C27349}" type="presOf" srcId="{0AAF7913-3707-4877-9DF6-23B70BD1487A}" destId="{E3491197-3962-4CFA-8139-311AF8913EA9}" srcOrd="0" destOrd="0" presId="urn:microsoft.com/office/officeart/2009/3/layout/IncreasingArrowsProcess"/>
    <dgm:cxn modelId="{59F23253-966C-4784-814A-D1AF3242B34E}" srcId="{0AAF7913-3707-4877-9DF6-23B70BD1487A}" destId="{79E02044-9208-410B-80AE-17762E10D739}" srcOrd="0" destOrd="0" parTransId="{DCD82932-D587-4682-85DD-DCC9AFBBB2AA}" sibTransId="{95B8F03A-6BCF-4D27-8827-7C7C5C4AA975}"/>
    <dgm:cxn modelId="{49E0A003-967F-46EA-A826-D25FE948EE9E}" type="presOf" srcId="{79E02044-9208-410B-80AE-17762E10D739}" destId="{556EDC67-7B68-4E8A-90DE-C6063E1BE0AE}" srcOrd="0" destOrd="0" presId="urn:microsoft.com/office/officeart/2009/3/layout/IncreasingArrowsProcess"/>
    <dgm:cxn modelId="{3AFD79F2-C74B-40CD-8CBA-03276E386ECF}" srcId="{0B7ED119-83D2-4A0C-A8F2-9D2A3D42936C}" destId="{47F95FFD-3FF6-4F3B-954B-34602DC9CC09}" srcOrd="1" destOrd="0" parTransId="{140AC2A1-9949-48CD-AFAE-79D6B5B8E1B3}" sibTransId="{FF6A6927-D4B9-4EC5-B3E9-3762DE53C7D1}"/>
    <dgm:cxn modelId="{9872CE24-AB0A-4B49-8C76-AED1F3A6FD46}" type="presOf" srcId="{C47F78D6-AEEE-4C95-87ED-21F4EFF5125C}" destId="{AFB3CA58-7A91-4A8A-9A74-1DC0BD0F2BF7}" srcOrd="0" destOrd="0" presId="urn:microsoft.com/office/officeart/2009/3/layout/IncreasingArrowsProcess"/>
    <dgm:cxn modelId="{541D21A6-5386-4714-B05B-D4BD79552219}" type="presOf" srcId="{0ADE8103-8691-47D0-ABAA-57703891A567}" destId="{17243C20-18B4-439C-85C5-938FC0A3F32D}" srcOrd="0" destOrd="0" presId="urn:microsoft.com/office/officeart/2009/3/layout/IncreasingArrowsProcess"/>
    <dgm:cxn modelId="{7FFB686C-B273-4B2B-B223-D11E8B848E20}" type="presOf" srcId="{D2EAEF28-1E76-4908-AE89-B0EDFAACD7D6}" destId="{25CBAC8C-BCC6-4C2D-84B1-072A61B610ED}" srcOrd="0" destOrd="0" presId="urn:microsoft.com/office/officeart/2009/3/layout/IncreasingArrowsProcess"/>
    <dgm:cxn modelId="{15C78BCD-27A4-4160-9B9E-5F27A3A71DAD}" type="presOf" srcId="{8575C9A8-66F0-4681-8F59-D8E8A7BA128B}" destId="{F4432D9B-AE6B-45AF-A8D9-4B6CC65D51CB}" srcOrd="0" destOrd="0" presId="urn:microsoft.com/office/officeart/2009/3/layout/IncreasingArrowsProcess"/>
    <dgm:cxn modelId="{D02BCD14-2544-45E7-851F-CAA8D0C331C8}" type="presOf" srcId="{47F95FFD-3FF6-4F3B-954B-34602DC9CC09}" destId="{25CBAC8C-BCC6-4C2D-84B1-072A61B610ED}" srcOrd="0" destOrd="1" presId="urn:microsoft.com/office/officeart/2009/3/layout/IncreasingArrowsProcess"/>
    <dgm:cxn modelId="{EB9637FB-E9EC-44A5-B364-A513C2E5F82D}" srcId="{0B7ED119-83D2-4A0C-A8F2-9D2A3D42936C}" destId="{D2EAEF28-1E76-4908-AE89-B0EDFAACD7D6}" srcOrd="0" destOrd="0" parTransId="{F2DD88DD-9000-48E4-A1A1-BE497DB5CFCC}" sibTransId="{66A40B36-DDE0-4C2C-A875-F99920EF2F04}"/>
    <dgm:cxn modelId="{45DC9D60-6692-4E33-810D-4FE95022AF97}" srcId="{8575C9A8-66F0-4681-8F59-D8E8A7BA128B}" destId="{C47F78D6-AEEE-4C95-87ED-21F4EFF5125C}" srcOrd="0" destOrd="0" parTransId="{1B8FAF5E-46E3-4353-BF44-8117BCE381FA}" sibTransId="{908B0099-5993-4CEF-97B0-7873A9277BAD}"/>
    <dgm:cxn modelId="{00343356-6F33-463E-80DA-3969314B430E}" srcId="{0ADE8103-8691-47D0-ABAA-57703891A567}" destId="{0AAF7913-3707-4877-9DF6-23B70BD1487A}" srcOrd="0" destOrd="0" parTransId="{5A9F6A22-586E-4563-AC67-A0F8A38B6658}" sibTransId="{69775B94-515F-469E-9B3B-746375C25469}"/>
    <dgm:cxn modelId="{3714423E-5AA8-4D06-9ABB-9B422FD8CFC6}" type="presParOf" srcId="{17243C20-18B4-439C-85C5-938FC0A3F32D}" destId="{E3491197-3962-4CFA-8139-311AF8913EA9}" srcOrd="0" destOrd="0" presId="urn:microsoft.com/office/officeart/2009/3/layout/IncreasingArrowsProcess"/>
    <dgm:cxn modelId="{1409D79C-CE07-4C5D-864F-B2C70746150F}" type="presParOf" srcId="{17243C20-18B4-439C-85C5-938FC0A3F32D}" destId="{556EDC67-7B68-4E8A-90DE-C6063E1BE0AE}" srcOrd="1" destOrd="0" presId="urn:microsoft.com/office/officeart/2009/3/layout/IncreasingArrowsProcess"/>
    <dgm:cxn modelId="{10EA6921-39DF-44B6-888D-2688FB7B5118}" type="presParOf" srcId="{17243C20-18B4-439C-85C5-938FC0A3F32D}" destId="{F0000C10-1888-484F-8B6C-388FDD4D04E3}" srcOrd="2" destOrd="0" presId="urn:microsoft.com/office/officeart/2009/3/layout/IncreasingArrowsProcess"/>
    <dgm:cxn modelId="{8D8FD318-54FF-4182-88AE-28B1F1A2C771}" type="presParOf" srcId="{17243C20-18B4-439C-85C5-938FC0A3F32D}" destId="{25CBAC8C-BCC6-4C2D-84B1-072A61B610ED}" srcOrd="3" destOrd="0" presId="urn:microsoft.com/office/officeart/2009/3/layout/IncreasingArrowsProcess"/>
    <dgm:cxn modelId="{210CA93C-C8FD-49FB-9DA3-E3A541D620DB}" type="presParOf" srcId="{17243C20-18B4-439C-85C5-938FC0A3F32D}" destId="{F4432D9B-AE6B-45AF-A8D9-4B6CC65D51CB}" srcOrd="4" destOrd="0" presId="urn:microsoft.com/office/officeart/2009/3/layout/IncreasingArrowsProcess"/>
    <dgm:cxn modelId="{0CA25BAD-4471-43EA-8573-20A953AB130C}" type="presParOf" srcId="{17243C20-18B4-439C-85C5-938FC0A3F32D}" destId="{AFB3CA58-7A91-4A8A-9A74-1DC0BD0F2BF7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D91A1A-7E2A-4EB5-A115-9F70B7B0E149}">
      <dsp:nvSpPr>
        <dsp:cNvPr id="0" name=""/>
        <dsp:cNvSpPr/>
      </dsp:nvSpPr>
      <dsp:spPr>
        <a:xfrm>
          <a:off x="4465459" y="2025598"/>
          <a:ext cx="96110" cy="961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183B56-1936-4F73-809D-9F68EDF16CB4}">
      <dsp:nvSpPr>
        <dsp:cNvPr id="0" name=""/>
        <dsp:cNvSpPr/>
      </dsp:nvSpPr>
      <dsp:spPr>
        <a:xfrm>
          <a:off x="4381266" y="2160522"/>
          <a:ext cx="96110" cy="961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C41901-F799-4F87-A0C2-2A6FEF561F84}">
      <dsp:nvSpPr>
        <dsp:cNvPr id="0" name=""/>
        <dsp:cNvSpPr/>
      </dsp:nvSpPr>
      <dsp:spPr>
        <a:xfrm>
          <a:off x="3555500" y="2565413"/>
          <a:ext cx="96110" cy="961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1099F3-686A-43E8-9692-3B29E781F0B6}">
      <dsp:nvSpPr>
        <dsp:cNvPr id="0" name=""/>
        <dsp:cNvSpPr/>
      </dsp:nvSpPr>
      <dsp:spPr>
        <a:xfrm>
          <a:off x="4400872" y="667692"/>
          <a:ext cx="96110" cy="961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8F5F05-F0DD-42FB-AFEE-AB7E72DDB38D}">
      <dsp:nvSpPr>
        <dsp:cNvPr id="0" name=""/>
        <dsp:cNvSpPr/>
      </dsp:nvSpPr>
      <dsp:spPr>
        <a:xfrm>
          <a:off x="4529276" y="591176"/>
          <a:ext cx="96110" cy="961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D44621-E9D2-4157-AB35-18489339EA7F}">
      <dsp:nvSpPr>
        <dsp:cNvPr id="0" name=""/>
        <dsp:cNvSpPr/>
      </dsp:nvSpPr>
      <dsp:spPr>
        <a:xfrm>
          <a:off x="4657295" y="514660"/>
          <a:ext cx="96110" cy="961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372875-AED4-43EF-873E-FA815CEF8971}">
      <dsp:nvSpPr>
        <dsp:cNvPr id="0" name=""/>
        <dsp:cNvSpPr/>
      </dsp:nvSpPr>
      <dsp:spPr>
        <a:xfrm>
          <a:off x="4785315" y="591176"/>
          <a:ext cx="96110" cy="961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A0D1D0-CA5D-433B-8801-B1C1695A5476}">
      <dsp:nvSpPr>
        <dsp:cNvPr id="0" name=""/>
        <dsp:cNvSpPr/>
      </dsp:nvSpPr>
      <dsp:spPr>
        <a:xfrm>
          <a:off x="4913719" y="667692"/>
          <a:ext cx="96110" cy="961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01EA2-953C-40E4-B150-756B2ABA135B}">
      <dsp:nvSpPr>
        <dsp:cNvPr id="0" name=""/>
        <dsp:cNvSpPr/>
      </dsp:nvSpPr>
      <dsp:spPr>
        <a:xfrm>
          <a:off x="4657295" y="676109"/>
          <a:ext cx="96110" cy="961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2FA096-16DD-4FF4-982A-2DBE12CF2BDC}">
      <dsp:nvSpPr>
        <dsp:cNvPr id="0" name=""/>
        <dsp:cNvSpPr/>
      </dsp:nvSpPr>
      <dsp:spPr>
        <a:xfrm>
          <a:off x="4657295" y="837558"/>
          <a:ext cx="96110" cy="961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546CD8-BF3E-429B-97A5-00B60CD20A60}">
      <dsp:nvSpPr>
        <dsp:cNvPr id="0" name=""/>
        <dsp:cNvSpPr/>
      </dsp:nvSpPr>
      <dsp:spPr>
        <a:xfrm>
          <a:off x="2610499" y="2686875"/>
          <a:ext cx="3804026" cy="1355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767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1 этап – 1- 6 класс</a:t>
          </a:r>
        </a:p>
      </dsp:txBody>
      <dsp:txXfrm>
        <a:off x="2676680" y="2753056"/>
        <a:ext cx="3671664" cy="1223358"/>
      </dsp:txXfrm>
    </dsp:sp>
    <dsp:sp modelId="{7B422938-455B-4769-A9AE-3159CAC9A680}">
      <dsp:nvSpPr>
        <dsp:cNvPr id="0" name=""/>
        <dsp:cNvSpPr/>
      </dsp:nvSpPr>
      <dsp:spPr>
        <a:xfrm>
          <a:off x="3149997" y="0"/>
          <a:ext cx="1957341" cy="182246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5AF76D-7499-42C4-B4F9-01B35A73B9F6}">
      <dsp:nvSpPr>
        <dsp:cNvPr id="0" name=""/>
        <dsp:cNvSpPr/>
      </dsp:nvSpPr>
      <dsp:spPr>
        <a:xfrm>
          <a:off x="3690007" y="1161617"/>
          <a:ext cx="3850355" cy="13487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767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2 этап – начиная с 7 класса</a:t>
          </a:r>
        </a:p>
      </dsp:txBody>
      <dsp:txXfrm>
        <a:off x="3755846" y="1227456"/>
        <a:ext cx="3718677" cy="1217047"/>
      </dsp:txXfrm>
    </dsp:sp>
    <dsp:sp modelId="{3A151302-92C8-4463-A9F5-A5AC574ED033}">
      <dsp:nvSpPr>
        <dsp:cNvPr id="0" name=""/>
        <dsp:cNvSpPr/>
      </dsp:nvSpPr>
      <dsp:spPr>
        <a:xfrm>
          <a:off x="1091956" y="1918484"/>
          <a:ext cx="2179635" cy="167243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B7C11C-7285-4D4C-81A6-549FFAD00590}">
      <dsp:nvSpPr>
        <dsp:cNvPr id="0" name=""/>
        <dsp:cNvSpPr/>
      </dsp:nvSpPr>
      <dsp:spPr>
        <a:xfrm>
          <a:off x="788669" y="0"/>
          <a:ext cx="8938260" cy="409892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816144-0708-46B3-B58D-81D5D77881AE}">
      <dsp:nvSpPr>
        <dsp:cNvPr id="0" name=""/>
        <dsp:cNvSpPr/>
      </dsp:nvSpPr>
      <dsp:spPr>
        <a:xfrm>
          <a:off x="6458" y="1229677"/>
          <a:ext cx="3274973" cy="16395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100" kern="1200" dirty="0"/>
            <a:t>План</a:t>
          </a:r>
        </a:p>
      </dsp:txBody>
      <dsp:txXfrm>
        <a:off x="86495" y="1309714"/>
        <a:ext cx="3114899" cy="1479496"/>
      </dsp:txXfrm>
    </dsp:sp>
    <dsp:sp modelId="{51DC02E9-2995-4127-B1CA-FEA827D6F001}">
      <dsp:nvSpPr>
        <dsp:cNvPr id="0" name=""/>
        <dsp:cNvSpPr/>
      </dsp:nvSpPr>
      <dsp:spPr>
        <a:xfrm>
          <a:off x="3600000" y="1166767"/>
          <a:ext cx="3274973" cy="16395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100" kern="1200" dirty="0"/>
            <a:t>Конспект </a:t>
          </a:r>
        </a:p>
      </dsp:txBody>
      <dsp:txXfrm>
        <a:off x="3680037" y="1246804"/>
        <a:ext cx="3114899" cy="1479496"/>
      </dsp:txXfrm>
    </dsp:sp>
    <dsp:sp modelId="{19E79548-0CD7-4C14-9B6C-4C366C9E6706}">
      <dsp:nvSpPr>
        <dsp:cNvPr id="0" name=""/>
        <dsp:cNvSpPr/>
      </dsp:nvSpPr>
      <dsp:spPr>
        <a:xfrm>
          <a:off x="7234168" y="1229677"/>
          <a:ext cx="3274973" cy="16395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100" kern="1200" dirty="0"/>
            <a:t>Маркировка </a:t>
          </a:r>
        </a:p>
      </dsp:txBody>
      <dsp:txXfrm>
        <a:off x="7314205" y="1309714"/>
        <a:ext cx="3114899" cy="14794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491197-3962-4CFA-8139-311AF8913EA9}">
      <dsp:nvSpPr>
        <dsp:cNvPr id="0" name=""/>
        <dsp:cNvSpPr/>
      </dsp:nvSpPr>
      <dsp:spPr>
        <a:xfrm>
          <a:off x="814327" y="11310"/>
          <a:ext cx="10056445" cy="1464601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254000" bIns="232506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Проектирование заданий</a:t>
          </a:r>
        </a:p>
      </dsp:txBody>
      <dsp:txXfrm>
        <a:off x="814327" y="377460"/>
        <a:ext cx="9690295" cy="732301"/>
      </dsp:txXfrm>
    </dsp:sp>
    <dsp:sp modelId="{556EDC67-7B68-4E8A-90DE-C6063E1BE0AE}">
      <dsp:nvSpPr>
        <dsp:cNvPr id="0" name=""/>
        <dsp:cNvSpPr/>
      </dsp:nvSpPr>
      <dsp:spPr>
        <a:xfrm>
          <a:off x="814327" y="1140729"/>
          <a:ext cx="3097385" cy="28213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Проектирование заданий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В каждом из заданий описывается жизненная ситуация, как правило, близкая и понятная учащемуся, которая может быть соотнесена с категориями </a:t>
          </a:r>
          <a:r>
            <a:rPr lang="ru-RU" sz="1600" b="1" kern="1200" dirty="0"/>
            <a:t>«здоровье», «технологии», «опасности и риски» и др. Ситуация, отражающая личностный, местный или глобальный контекст</a:t>
          </a:r>
          <a:r>
            <a:rPr lang="ru-RU" sz="1600" kern="1200" dirty="0"/>
            <a:t>, требует от обучающегося осознанного выбора модели поведения и соотнесения собственных ценностных установок с общечеловеческими ценностями. </a:t>
          </a:r>
        </a:p>
      </dsp:txBody>
      <dsp:txXfrm>
        <a:off x="814327" y="1140729"/>
        <a:ext cx="3097385" cy="2821362"/>
      </dsp:txXfrm>
    </dsp:sp>
    <dsp:sp modelId="{F0000C10-1888-484F-8B6C-388FDD4D04E3}">
      <dsp:nvSpPr>
        <dsp:cNvPr id="0" name=""/>
        <dsp:cNvSpPr/>
      </dsp:nvSpPr>
      <dsp:spPr>
        <a:xfrm>
          <a:off x="3911712" y="499511"/>
          <a:ext cx="6959060" cy="1464601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254000" bIns="232506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Контекст </a:t>
          </a:r>
        </a:p>
      </dsp:txBody>
      <dsp:txXfrm>
        <a:off x="3911712" y="865661"/>
        <a:ext cx="6592910" cy="732301"/>
      </dsp:txXfrm>
    </dsp:sp>
    <dsp:sp modelId="{25CBAC8C-BCC6-4C2D-84B1-072A61B610ED}">
      <dsp:nvSpPr>
        <dsp:cNvPr id="0" name=""/>
        <dsp:cNvSpPr/>
      </dsp:nvSpPr>
      <dsp:spPr>
        <a:xfrm>
          <a:off x="3911712" y="1628930"/>
          <a:ext cx="3097385" cy="28213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Контекст (личный, экологический, социальный, местный, технологический, глобальный и т.д.)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Ситуационный подход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 dirty="0"/>
        </a:p>
      </dsp:txBody>
      <dsp:txXfrm>
        <a:off x="3911712" y="1628930"/>
        <a:ext cx="3097385" cy="2821362"/>
      </dsp:txXfrm>
    </dsp:sp>
    <dsp:sp modelId="{F4432D9B-AE6B-45AF-A8D9-4B6CC65D51CB}">
      <dsp:nvSpPr>
        <dsp:cNvPr id="0" name=""/>
        <dsp:cNvSpPr/>
      </dsp:nvSpPr>
      <dsp:spPr>
        <a:xfrm>
          <a:off x="7009097" y="987711"/>
          <a:ext cx="3861675" cy="1464601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254000" bIns="232506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Работа с текстами</a:t>
          </a:r>
        </a:p>
      </dsp:txBody>
      <dsp:txXfrm>
        <a:off x="7009097" y="1353861"/>
        <a:ext cx="3495525" cy="732301"/>
      </dsp:txXfrm>
    </dsp:sp>
    <dsp:sp modelId="{AFB3CA58-7A91-4A8A-9A74-1DC0BD0F2BF7}">
      <dsp:nvSpPr>
        <dsp:cNvPr id="0" name=""/>
        <dsp:cNvSpPr/>
      </dsp:nvSpPr>
      <dsp:spPr>
        <a:xfrm>
          <a:off x="7020000" y="2128441"/>
          <a:ext cx="3097385" cy="27800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Смысловое чтение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/>
            <a:t>Предтекстовое</a:t>
          </a:r>
          <a:r>
            <a:rPr lang="ru-RU" sz="2000" kern="1200" dirty="0"/>
            <a:t> прочтение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Технология РКМ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Шестиугольное обучение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/>
            <a:t>Психодидактика</a:t>
          </a:r>
          <a:endParaRPr lang="ru-RU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Вопросы по </a:t>
          </a:r>
          <a:r>
            <a:rPr lang="ru-RU" sz="2000" kern="1200" dirty="0" err="1"/>
            <a:t>Д.Халперну</a:t>
          </a:r>
          <a:endParaRPr lang="ru-RU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Когнитивные технологии</a:t>
          </a:r>
        </a:p>
      </dsp:txBody>
      <dsp:txXfrm>
        <a:off x="7020000" y="2128441"/>
        <a:ext cx="3097385" cy="27800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64841CAF-A07E-41D8-BD8F-52F73295D5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5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188BD95-FBAB-4D16-BD86-CE51C950709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5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3847C-6236-49F0-8959-82DC0EBC11ED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7E1B677-B06C-4E64-BFEC-82AE7D552D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86364"/>
            <a:ext cx="2929837" cy="495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768CD68-BDDA-40E2-B24A-A8ACE53D9E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29761" y="9386364"/>
            <a:ext cx="2929837" cy="495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8E3F0-51D1-4467-BF31-1BD72ECE43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1802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5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5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A43A1-3FC0-42F4-9B0A-96F0EE278888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5925" y="1235075"/>
            <a:ext cx="5929313" cy="3335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55803"/>
            <a:ext cx="5408930" cy="38911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86364"/>
            <a:ext cx="2929837" cy="495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386364"/>
            <a:ext cx="2929837" cy="495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66DDF-1EF6-44C5-AEC6-E9C482A39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7731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Научить учащихся чему=то можно только через это же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FA49A-9934-4A67-935C-23543F70BDA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7889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Предмет изучения семиотики — знаки и знаковые системы. </a:t>
            </a:r>
            <a:r>
              <a:rPr lang="ru-RU" dirty="0"/>
              <a:t>Так знак наделяет вещь атрибутом существования.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ru-RU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Семиотизация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 — явление, при котором обозначающие знаки выходят на первый план, а физические референты уходят на второй план, а позже могут вовсе исчезнуть. </a:t>
            </a:r>
            <a:r>
              <a:rPr lang="ru-RU" dirty="0"/>
              <a:t>а. Поэтому механизм анализа сводится, по сути дела, к тому, чтобы: – найти знаки, – определить характер их группировки: со- и противопоставление, – выявить значение как отдельных знаков, так и их группировки.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66DDF-1EF6-44C5-AEC6-E9C482A39DB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3913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E6470-F7BB-456D-8F77-13FE9D1220A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339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Умение находить главное, отвечать</a:t>
            </a:r>
            <a:r>
              <a:rPr lang="ru-RU" baseline="0" dirty="0"/>
              <a:t> на вопросы, формулировать вопросы. Организация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66DDF-1EF6-44C5-AEC6-E9C482A39DB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2961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E6470-F7BB-456D-8F77-13FE9D1220A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9326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E6470-F7BB-456D-8F77-13FE9D1220A2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2950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E6470-F7BB-456D-8F77-13FE9D1220A2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621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9C46714-EA01-4BA8-B3F4-1804E1ADDE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FFA0AC6-9EBA-40E1-BBC8-87B9F008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BDAAFA1-B9E1-4CF6-9E6D-876137767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2847870-C82B-4F62-91CF-02C2A8DE6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9009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F60D616-074D-47B4-B726-E9928A98B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9EA2C6B-320E-404F-B8A0-821D10932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BFE942B-7393-4B73-A8D9-DB6C12184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3425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7CEB6D-ED6D-4526-81A8-6B48D4500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752732C-DB42-4FF4-B63F-BDB95C239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D427B4B-0BA1-4E32-AC35-3A7656175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8EFE849-CF36-4DF7-B3AA-B5613D278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0B612AF-149D-40FD-81B8-0BEF0CA21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186FBBA-6EDD-41C1-83F2-A92D6A1E1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5242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E0E3E9-2EA0-4F93-ACF3-69B3BFD81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8FF30DC-8368-4617-B796-6D8CD1AA93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90E88DC-1E9E-475D-B470-7C75BF6F8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7651535-13B0-4736-B6E0-8114A25C3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85029B0-26CA-4FD7-8F74-A59107346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CFDCF4F-29F3-434F-93BF-7145496CA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6503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119624-59D1-41E3-AEA2-748028B57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761F556-4960-4FFB-84B0-6DD9DECFF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F3852AA-44AB-40DE-ABB5-D989F49F6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FF99121-21B5-44CE-A3CC-FB750D001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BA2C88A-CBD1-4F5D-AFDA-B87C66F4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9633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9D2C97F-DA00-4FE0-831A-7C4145CC87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9E203A0-4947-4CC0-B314-D5F901EC7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39999C7-CA6F-4918-9A59-E4F9979B2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7F7D328-60F9-4536-BF6F-A15329120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C5CB392-EC5F-4163-9BD2-AD0959FD7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8441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CF96D8-8510-4EF3-B422-332DC57E5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3007763-0BB5-4DD5-BC47-1C50AB65A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048DF2C-669A-4DCA-8793-1F7410D7F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933E309-0F6F-484F-98FA-46AB4551E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8063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000" y="4464000"/>
            <a:ext cx="9144000" cy="1305000"/>
          </a:xfrm>
        </p:spPr>
        <p:txBody>
          <a:bodyPr anchor="b"/>
          <a:lstStyle>
            <a:lvl1pPr algn="ctr">
              <a:defRPr sz="6000" b="1">
                <a:solidFill>
                  <a:schemeClr val="accent2"/>
                </a:solidFill>
                <a:effectLst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904648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D4EC29-EC9D-4966-9B2F-5A81BAAA1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00" y="63255"/>
            <a:ext cx="103428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2AF823D-AA6C-41CE-8369-D43088671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000" y="2034000"/>
            <a:ext cx="10515600" cy="4097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3733795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9687A894-023D-4237-87D6-74D11C874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00" y="63255"/>
            <a:ext cx="103428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17031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78A106-66FA-4DD6-BAB3-B8D8393A6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C6B7C11-BF9E-408C-887F-6B9BC1863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579E133-BC16-4FB3-9BC0-B6A568D98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95CB5E0-055B-4886-BB25-0C7618D30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410B8AC-7215-4E96-8E27-FC440628E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9502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456F72-33A8-4910-A853-F0EF915F0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3EF7DE8-23CA-4D99-8CC9-4903DDD552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8C177F8-D6AF-47A0-B490-1B3CDFEE6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B72E65B-AF1C-4F65-9941-D855AC96A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08AAEDA-38B0-46A7-BB17-DB378E2D8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07335DD-857A-49BC-BF94-7878B3D9B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4990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7FFB23-FD3E-408F-A23F-485521549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557B89F-6135-4F2B-893F-E89610007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995CA68-6719-40C1-95A2-F647EA7FA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A4B353A-0A39-4E56-A1C1-2DDA22C59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2A394CB-908A-4E67-874E-EA58FD2B22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A4D78FF-9BDC-47EE-AD08-F85FEF056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B64B697-85E0-44B7-99FA-9C7AC6859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2D574AC-5168-4E22-8835-2D38CC2BB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2350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9317D4-8ACB-498D-8524-425777540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58D9979-8217-47E8-9E8D-B2D0F8032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87BFD1B-2793-4D83-B874-8CE6EE8A1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293DF3D-5BBD-49D4-B217-881FB1389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8233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7ACF60-303D-438B-ADDF-FD8A00C5B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D57D61A-5D1E-48D1-8F9F-72DCC6131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6FE97FC-8D71-4940-B6BB-6862C76594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9DCA0-1BB0-4A78-B9FD-CBA4791AF177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5017A4A-6BE4-47CB-9CD4-A285E2D43D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9B2747D-D825-4A66-8A60-C4EE4BC746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825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49DE0BE0-A2C4-4428-86D8-D9DE377D5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59000" y="3159000"/>
            <a:ext cx="7650000" cy="1305000"/>
          </a:xfrm>
        </p:spPr>
        <p:txBody>
          <a:bodyPr>
            <a:noAutofit/>
          </a:bodyPr>
          <a:lstStyle/>
          <a:p>
            <a:r>
              <a:rPr lang="ru-RU" dirty="0"/>
              <a:t>Приемы и средства формирования читательской грамотности на уроках физики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39684" y="5042118"/>
            <a:ext cx="91363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Елена Александровна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Ананчикова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директор ГУО «Средняя школа № 13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г.Жлобина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имени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В.В.Гузова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»,</a:t>
            </a:r>
          </a:p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учитель физики квалификационной категории «учитель-методист»</a:t>
            </a:r>
          </a:p>
          <a:p>
            <a:pPr algn="ctr"/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2021</a:t>
            </a:r>
          </a:p>
          <a:p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7844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effectLst/>
              </a:rPr>
              <a:t>Таблица , в которой соотнесены различные вопросы и мыслительные операции, активизируемые этими вопросам (по Д. </a:t>
            </a:r>
            <a:r>
              <a:rPr lang="ru-RU" sz="2800" dirty="0" err="1">
                <a:effectLst/>
              </a:rPr>
              <a:t>Халперну</a:t>
            </a:r>
            <a:r>
              <a:rPr lang="ru-RU" sz="2800" dirty="0">
                <a:effectLst/>
              </a:rPr>
              <a:t>)</a:t>
            </a:r>
            <a:br>
              <a:rPr lang="ru-RU" sz="2800" dirty="0">
                <a:effectLst/>
              </a:rPr>
            </a:b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75021177"/>
              </p:ext>
            </p:extLst>
          </p:nvPr>
        </p:nvGraphicFramePr>
        <p:xfrm>
          <a:off x="1111045" y="1510996"/>
          <a:ext cx="9969909" cy="4766476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679859">
                  <a:extLst>
                    <a:ext uri="{9D8B030D-6E8A-4147-A177-3AD203B41FA5}">
                      <a16:colId xmlns:a16="http://schemas.microsoft.com/office/drawing/2014/main" xmlns="" val="892801366"/>
                    </a:ext>
                  </a:extLst>
                </a:gridCol>
                <a:gridCol w="4084117">
                  <a:extLst>
                    <a:ext uri="{9D8B030D-6E8A-4147-A177-3AD203B41FA5}">
                      <a16:colId xmlns:a16="http://schemas.microsoft.com/office/drawing/2014/main" xmlns="" val="215267446"/>
                    </a:ext>
                  </a:extLst>
                </a:gridCol>
                <a:gridCol w="5205933">
                  <a:extLst>
                    <a:ext uri="{9D8B030D-6E8A-4147-A177-3AD203B41FA5}">
                      <a16:colId xmlns:a16="http://schemas.microsoft.com/office/drawing/2014/main" xmlns="" val="163925704"/>
                    </a:ext>
                  </a:extLst>
                </a:gridCol>
              </a:tblGrid>
              <a:tr h="5272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ru-RU" sz="2000" dirty="0">
                          <a:effectLst/>
                        </a:rPr>
                        <a:t>№ п/п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6" marR="18416" marT="18416" marB="184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ru-RU" sz="2000" dirty="0">
                          <a:effectLst/>
                        </a:rPr>
                        <a:t>Вопросы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6" marR="18416" marT="18416" marB="184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ru-RU" sz="2000" dirty="0">
                          <a:effectLst/>
                        </a:rPr>
                        <a:t>Мыслительные операции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6" marR="18416" marT="18416" marB="18416" anchor="ctr"/>
                </a:tc>
                <a:extLst>
                  <a:ext uri="{0D108BD9-81ED-4DB2-BD59-A6C34878D82A}">
                    <a16:rowId xmlns:a16="http://schemas.microsoft.com/office/drawing/2014/main" xmlns="" val="3110962596"/>
                  </a:ext>
                </a:extLst>
              </a:tr>
              <a:tr h="5272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6" marR="18416" marT="18416" marB="184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ru-RU" sz="2000" dirty="0">
                          <a:effectLst/>
                        </a:rPr>
                        <a:t>Приведите примеры…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6" marR="18416" marT="18416" marB="184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ru-RU" sz="2000">
                          <a:effectLst/>
                        </a:rPr>
                        <a:t>Использование, приложения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6" marR="18416" marT="18416" marB="18416" anchor="ctr"/>
                </a:tc>
                <a:extLst>
                  <a:ext uri="{0D108BD9-81ED-4DB2-BD59-A6C34878D82A}">
                    <a16:rowId xmlns:a16="http://schemas.microsoft.com/office/drawing/2014/main" xmlns="" val="407329505"/>
                  </a:ext>
                </a:extLst>
              </a:tr>
              <a:tr h="9135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ru-RU" sz="2000">
                          <a:effectLst/>
                        </a:rPr>
                        <a:t>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6" marR="18416" marT="18416" marB="184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ru-RU" sz="2000" dirty="0">
                          <a:effectLst/>
                        </a:rPr>
                        <a:t>Каким образом можно использовать для…?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6" marR="18416" marT="18416" marB="184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ru-RU" sz="2000" dirty="0">
                          <a:effectLst/>
                        </a:rPr>
                        <a:t>Использование, приложения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6" marR="18416" marT="18416" marB="18416" anchor="ctr"/>
                </a:tc>
                <a:extLst>
                  <a:ext uri="{0D108BD9-81ED-4DB2-BD59-A6C34878D82A}">
                    <a16:rowId xmlns:a16="http://schemas.microsoft.com/office/drawing/2014/main" xmlns="" val="3278411143"/>
                  </a:ext>
                </a:extLst>
              </a:tr>
              <a:tr h="5272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ru-RU" sz="2000">
                          <a:effectLst/>
                        </a:rPr>
                        <a:t>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6" marR="18416" marT="18416" marB="184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ru-RU" sz="2000" dirty="0">
                          <a:effectLst/>
                        </a:rPr>
                        <a:t>Что случится, если…?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6" marR="18416" marT="18416" marB="184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ru-RU" sz="2000" dirty="0">
                          <a:effectLst/>
                        </a:rPr>
                        <a:t>Предположение, выдвижение гипотез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6" marR="18416" marT="18416" marB="18416" anchor="ctr"/>
                </a:tc>
                <a:extLst>
                  <a:ext uri="{0D108BD9-81ED-4DB2-BD59-A6C34878D82A}">
                    <a16:rowId xmlns:a16="http://schemas.microsoft.com/office/drawing/2014/main" xmlns="" val="2349218228"/>
                  </a:ext>
                </a:extLst>
              </a:tr>
              <a:tr h="5272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ru-RU" sz="2000">
                          <a:effectLst/>
                        </a:rPr>
                        <a:t>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6" marR="18416" marT="18416" marB="184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ru-RU" sz="2000" dirty="0">
                          <a:effectLst/>
                        </a:rPr>
                        <a:t>Что подразумевается под …?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6" marR="18416" marT="18416" marB="184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ru-RU" sz="2000" dirty="0">
                          <a:effectLst/>
                        </a:rPr>
                        <a:t>Анализ, заключение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6" marR="18416" marT="18416" marB="18416" anchor="ctr"/>
                </a:tc>
                <a:extLst>
                  <a:ext uri="{0D108BD9-81ED-4DB2-BD59-A6C34878D82A}">
                    <a16:rowId xmlns:a16="http://schemas.microsoft.com/office/drawing/2014/main" xmlns="" val="1792288158"/>
                  </a:ext>
                </a:extLst>
              </a:tr>
              <a:tr h="5272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ru-RU" sz="2000">
                          <a:effectLst/>
                        </a:rPr>
                        <a:t>5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6" marR="18416" marT="18416" marB="184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ru-RU" sz="2000" dirty="0">
                          <a:effectLst/>
                        </a:rPr>
                        <a:t>В чем сильные и слабые стороны…?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6" marR="18416" marT="18416" marB="184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ru-RU" sz="2000" dirty="0">
                          <a:effectLst/>
                        </a:rPr>
                        <a:t>Анализ, заключение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6" marR="18416" marT="18416" marB="18416" anchor="ctr"/>
                </a:tc>
                <a:extLst>
                  <a:ext uri="{0D108BD9-81ED-4DB2-BD59-A6C34878D82A}">
                    <a16:rowId xmlns:a16="http://schemas.microsoft.com/office/drawing/2014/main" xmlns="" val="3219870326"/>
                  </a:ext>
                </a:extLst>
              </a:tr>
              <a:tr h="5272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ru-RU" sz="2000">
                          <a:effectLst/>
                        </a:rPr>
                        <a:t>6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6" marR="18416" marT="18416" marB="184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ru-RU" sz="2000" dirty="0">
                          <a:effectLst/>
                        </a:rPr>
                        <a:t>На что похоже…?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6" marR="18416" marT="18416" marB="184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ru-RU" sz="2000" dirty="0">
                          <a:effectLst/>
                        </a:rPr>
                        <a:t>Идентификация, аналогия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6" marR="18416" marT="18416" marB="18416" anchor="ctr"/>
                </a:tc>
                <a:extLst>
                  <a:ext uri="{0D108BD9-81ED-4DB2-BD59-A6C34878D82A}">
                    <a16:rowId xmlns:a16="http://schemas.microsoft.com/office/drawing/2014/main" xmlns="" val="2756872744"/>
                  </a:ext>
                </a:extLst>
              </a:tr>
              <a:tr h="5272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ru-RU" sz="2000">
                          <a:effectLst/>
                        </a:rPr>
                        <a:t>7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6" marR="18416" marT="18416" marB="184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ru-RU" sz="2000" dirty="0">
                          <a:effectLst/>
                        </a:rPr>
                        <a:t>Что мы знаем о…?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6" marR="18416" marT="18416" marB="184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ru-RU" sz="2000" dirty="0">
                          <a:effectLst/>
                        </a:rPr>
                        <a:t>Активизация предшествующих знаний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6" marR="18416" marT="18416" marB="18416" anchor="ctr"/>
                </a:tc>
                <a:extLst>
                  <a:ext uri="{0D108BD9-81ED-4DB2-BD59-A6C34878D82A}">
                    <a16:rowId xmlns:a16="http://schemas.microsoft.com/office/drawing/2014/main" xmlns="" val="1801371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36001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Таблица – как прием эффективного чтения учебного текста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918"/>
          <a:stretch/>
        </p:blipFill>
        <p:spPr>
          <a:xfrm>
            <a:off x="1461000" y="2237421"/>
            <a:ext cx="8158139" cy="261000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52050464"/>
              </p:ext>
            </p:extLst>
          </p:nvPr>
        </p:nvGraphicFramePr>
        <p:xfrm>
          <a:off x="291000" y="1388818"/>
          <a:ext cx="8127999" cy="8280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10971838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116752067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12070299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Знаю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Умею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Хочу</a:t>
                      </a:r>
                      <a:r>
                        <a:rPr lang="ru-RU" dirty="0"/>
                        <a:t> </a:t>
                      </a:r>
                      <a:r>
                        <a:rPr lang="ru-RU" sz="2400" dirty="0"/>
                        <a:t>узнать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6935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3521645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6000" y="4689000"/>
            <a:ext cx="8037999" cy="18177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22168" y="6579000"/>
            <a:ext cx="1318955" cy="13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515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 с информацией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1000" y="1447089"/>
            <a:ext cx="3635621" cy="2717310"/>
          </a:xfrm>
        </p:spPr>
      </p:pic>
      <p:pic>
        <p:nvPicPr>
          <p:cNvPr id="7" name="Объект 3" descr="C:\Users\User\Pictures\A80AB699-D6B5-43CB-80E1-A5D911F43844.jpeg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12" t="29220" r="6187" b="3698"/>
          <a:stretch/>
        </p:blipFill>
        <p:spPr bwMode="auto">
          <a:xfrm>
            <a:off x="514704" y="3969000"/>
            <a:ext cx="3465000" cy="22457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894" y="1584000"/>
            <a:ext cx="6257946" cy="176044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A4E79D0-BE85-4CF9-8D8D-3DFD3444E4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4106" y="3965179"/>
            <a:ext cx="3328704" cy="224961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9D9C419-7146-4AFA-8B12-DBDAA13B02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1000" y="4222670"/>
            <a:ext cx="2597121" cy="20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674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Схемы , кластеры, ЛСМ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1000" y="1764000"/>
            <a:ext cx="10515600" cy="4471331"/>
          </a:xfrm>
        </p:spPr>
        <p:txBody>
          <a:bodyPr/>
          <a:lstStyle/>
          <a:p>
            <a:r>
              <a:rPr lang="ru-RU" dirty="0"/>
              <a:t>Соотнеси схему с текстом учебника, назови схему</a:t>
            </a:r>
          </a:p>
          <a:p>
            <a:r>
              <a:rPr lang="ru-RU" dirty="0"/>
              <a:t>Заполни блоки схемы</a:t>
            </a:r>
          </a:p>
          <a:p>
            <a:r>
              <a:rPr lang="ru-RU" dirty="0"/>
              <a:t>Дополни схему</a:t>
            </a:r>
          </a:p>
          <a:p>
            <a:r>
              <a:rPr lang="ru-RU" dirty="0"/>
              <a:t>«Прочитай» схему </a:t>
            </a:r>
          </a:p>
          <a:p>
            <a:r>
              <a:rPr lang="ru-RU" dirty="0"/>
              <a:t>Составь схему текста</a:t>
            </a:r>
          </a:p>
          <a:p>
            <a:r>
              <a:rPr lang="ru-RU" dirty="0"/>
              <a:t>Дополни связи</a:t>
            </a:r>
          </a:p>
          <a:p>
            <a:endParaRPr lang="ru-RU" dirty="0"/>
          </a:p>
          <a:p>
            <a:endParaRPr lang="ru-RU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7B85F2C6-B2DE-4D00-BAC8-ED24F7F6DCB6}"/>
              </a:ext>
            </a:extLst>
          </p:cNvPr>
          <p:cNvGrpSpPr/>
          <p:nvPr/>
        </p:nvGrpSpPr>
        <p:grpSpPr>
          <a:xfrm>
            <a:off x="915449" y="5094000"/>
            <a:ext cx="9718351" cy="646332"/>
            <a:chOff x="862234" y="4185833"/>
            <a:chExt cx="9718351" cy="646332"/>
          </a:xfrm>
        </p:grpSpPr>
        <p:sp>
          <p:nvSpPr>
            <p:cNvPr id="4" name="TextBox 3"/>
            <p:cNvSpPr txBox="1"/>
            <p:nvPr/>
          </p:nvSpPr>
          <p:spPr>
            <a:xfrm>
              <a:off x="862234" y="4324333"/>
              <a:ext cx="148500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dirty="0"/>
                <a:t>наблюдение</a:t>
              </a:r>
            </a:p>
          </p:txBody>
        </p:sp>
        <p:sp>
          <p:nvSpPr>
            <p:cNvPr id="5" name="Стрелка вправо 4"/>
            <p:cNvSpPr/>
            <p:nvPr/>
          </p:nvSpPr>
          <p:spPr>
            <a:xfrm>
              <a:off x="2361000" y="4419000"/>
              <a:ext cx="540000" cy="180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901000" y="4185834"/>
              <a:ext cx="1485000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dirty="0"/>
                <a:t>Накопление фактов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950034" y="4185834"/>
              <a:ext cx="1485000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dirty="0"/>
                <a:t>Выдвижение гипотезы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003929" y="4185833"/>
              <a:ext cx="1485000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ru-RU" dirty="0"/>
            </a:p>
            <a:p>
              <a:endParaRPr lang="ru-RU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095585" y="4324333"/>
              <a:ext cx="148500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/>
                <a:t>Закон</a:t>
              </a:r>
              <a:endParaRPr lang="ru-RU" dirty="0"/>
            </a:p>
          </p:txBody>
        </p:sp>
        <p:sp>
          <p:nvSpPr>
            <p:cNvPr id="10" name="Стрелка вправо 9"/>
            <p:cNvSpPr/>
            <p:nvPr/>
          </p:nvSpPr>
          <p:spPr>
            <a:xfrm>
              <a:off x="6419905" y="4442575"/>
              <a:ext cx="540000" cy="180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трелка вправо 10"/>
            <p:cNvSpPr/>
            <p:nvPr/>
          </p:nvSpPr>
          <p:spPr>
            <a:xfrm>
              <a:off x="4425163" y="4442575"/>
              <a:ext cx="540000" cy="180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трелка вправо 11"/>
            <p:cNvSpPr/>
            <p:nvPr/>
          </p:nvSpPr>
          <p:spPr>
            <a:xfrm>
              <a:off x="8508304" y="4419000"/>
              <a:ext cx="540000" cy="180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146BD07-DB50-4504-A68F-1CF021AF4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5636" y="67096"/>
            <a:ext cx="3238538" cy="244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8912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Для чего и Где использовать 6-УО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000" y="1726147"/>
            <a:ext cx="10515600" cy="4097963"/>
          </a:xfrm>
        </p:spPr>
        <p:txBody>
          <a:bodyPr>
            <a:normAutofit/>
          </a:bodyPr>
          <a:lstStyle/>
          <a:p>
            <a:r>
              <a:rPr lang="ru-RU" dirty="0"/>
              <a:t>Критическое мышление</a:t>
            </a:r>
          </a:p>
          <a:p>
            <a:r>
              <a:rPr lang="ru-RU" dirty="0"/>
              <a:t>Смысловое чтение</a:t>
            </a:r>
          </a:p>
          <a:p>
            <a:r>
              <a:rPr lang="ru-RU" dirty="0"/>
              <a:t>Развитие мышления (логика, анализ, классификация, систематизация)</a:t>
            </a:r>
          </a:p>
          <a:p>
            <a:r>
              <a:rPr lang="ru-RU" dirty="0"/>
              <a:t>Эмоциональная отзывчивость</a:t>
            </a:r>
          </a:p>
          <a:p>
            <a:r>
              <a:rPr lang="ru-RU" dirty="0"/>
              <a:t>Креативность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FAA1747-7CE2-4DEC-9AD1-436513AF2AE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81000" y="3932995"/>
            <a:ext cx="2941869" cy="249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899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Скрытые данные или подтекст?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1000" y="2034000"/>
            <a:ext cx="11415600" cy="4097963"/>
          </a:xfrm>
        </p:spPr>
        <p:txBody>
          <a:bodyPr/>
          <a:lstStyle/>
          <a:p>
            <a:r>
              <a:rPr lang="ru-RU" dirty="0"/>
              <a:t>В сосуде, из которого быстро откачивают воздух, находится вода массой </a:t>
            </a:r>
            <a:r>
              <a:rPr lang="en-US" dirty="0"/>
              <a:t>m</a:t>
            </a:r>
            <a:r>
              <a:rPr lang="ru-RU" dirty="0"/>
              <a:t> при температуре 0 </a:t>
            </a:r>
            <a:r>
              <a:rPr lang="ru-RU" sz="2400" dirty="0"/>
              <a:t>С. </a:t>
            </a:r>
            <a:r>
              <a:rPr lang="ru-RU" dirty="0"/>
              <a:t>В результате  интенсивного испарения происходит замерзание воды. Какая часть первоначальной массы воды обратилась в лед? (</a:t>
            </a:r>
            <a:r>
              <a:rPr lang="ru-RU" dirty="0" err="1"/>
              <a:t>Лукашик</a:t>
            </a:r>
            <a:r>
              <a:rPr lang="ru-RU" dirty="0"/>
              <a:t> В.И)</a:t>
            </a:r>
          </a:p>
          <a:p>
            <a:pPr marL="0" indent="0">
              <a:buNone/>
            </a:pPr>
            <a:r>
              <a:rPr lang="ru-RU" i="1" dirty="0"/>
              <a:t> </a:t>
            </a:r>
            <a:r>
              <a:rPr lang="ru-RU" sz="2400" i="1" dirty="0"/>
              <a:t>( энергия, которая необходима для образования пара, может быть получена за счет энергии, выделившейся при замораживании воды)</a:t>
            </a:r>
          </a:p>
          <a:p>
            <a:r>
              <a:rPr lang="ru-RU" dirty="0"/>
              <a:t>Снаряд массой 20 кг, летевший горизонтально со скоростью 50 м/с, попадает в платформу с песком и застревает в песке. С какой скоростью начнет двигаться платформа, если её масса 10 т? (</a:t>
            </a:r>
            <a:r>
              <a:rPr lang="ru-RU" dirty="0" err="1"/>
              <a:t>Бендриков</a:t>
            </a:r>
            <a:r>
              <a:rPr lang="ru-RU" dirty="0"/>
              <a:t> Г.)</a:t>
            </a:r>
          </a:p>
        </p:txBody>
      </p:sp>
    </p:spTree>
    <p:extLst>
      <p:ext uri="{BB962C8B-B14F-4D97-AF65-F5344CB8AC3E}">
        <p14:creationId xmlns:p14="http://schemas.microsoft.com/office/powerpoint/2010/main" xmlns="" val="3411813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923" y="189000"/>
            <a:ext cx="9729077" cy="87139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Кодирование информации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0504" t="43683" r="26126" b="23960"/>
          <a:stretch/>
        </p:blipFill>
        <p:spPr>
          <a:xfrm>
            <a:off x="556882" y="1394693"/>
            <a:ext cx="3706760" cy="21827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39003" t="50907" r="24608" b="17984"/>
          <a:stretch/>
        </p:blipFill>
        <p:spPr>
          <a:xfrm>
            <a:off x="3865492" y="1375266"/>
            <a:ext cx="4118015" cy="19802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35887" t="37096" r="29974" b="28495"/>
          <a:stretch/>
        </p:blipFill>
        <p:spPr>
          <a:xfrm>
            <a:off x="7685794" y="1323734"/>
            <a:ext cx="4385187" cy="24860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l="37116" t="43560" r="26302" b="14192"/>
          <a:stretch/>
        </p:blipFill>
        <p:spPr>
          <a:xfrm>
            <a:off x="326923" y="3799394"/>
            <a:ext cx="4240161" cy="27545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/>
          <a:srcRect l="39972" t="42202" r="30576" b="20538"/>
          <a:stretch/>
        </p:blipFill>
        <p:spPr>
          <a:xfrm>
            <a:off x="4414397" y="3799394"/>
            <a:ext cx="3569110" cy="25398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/>
          <a:srcRect l="34251" t="27644" r="26798" b="23903"/>
          <a:stretch/>
        </p:blipFill>
        <p:spPr>
          <a:xfrm>
            <a:off x="7962991" y="3799394"/>
            <a:ext cx="3667433" cy="25662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13159" y="6219000"/>
            <a:ext cx="225571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5109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052" y="1726062"/>
            <a:ext cx="3745902" cy="14395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6000" y="1628607"/>
            <a:ext cx="5778225" cy="12840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6000" y="1796175"/>
            <a:ext cx="2019300" cy="5143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6000" y="3055187"/>
            <a:ext cx="6829425" cy="952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000" y="4689000"/>
            <a:ext cx="4286250" cy="9334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1000" y="4150217"/>
            <a:ext cx="2762250" cy="2286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16000" y="4169267"/>
            <a:ext cx="30099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5811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Читательская грамотность </a:t>
            </a:r>
            <a:br>
              <a:rPr lang="ru-RU" sz="5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базовый элемент ФГ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92786357"/>
              </p:ext>
            </p:extLst>
          </p:nvPr>
        </p:nvGraphicFramePr>
        <p:xfrm>
          <a:off x="291000" y="1224000"/>
          <a:ext cx="11685100" cy="4908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99676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311" t="28194" r="1211" b="8454"/>
          <a:stretch/>
        </p:blipFill>
        <p:spPr>
          <a:xfrm>
            <a:off x="838200" y="1690688"/>
            <a:ext cx="10687855" cy="411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2896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14A81A7E-7FD4-4983-805D-771D781C8751}"/>
              </a:ext>
            </a:extLst>
          </p:cNvPr>
          <p:cNvCxnSpPr>
            <a:cxnSpLocks/>
          </p:cNvCxnSpPr>
          <p:nvPr/>
        </p:nvCxnSpPr>
        <p:spPr>
          <a:xfrm flipV="1">
            <a:off x="6060751" y="1629605"/>
            <a:ext cx="0" cy="1561798"/>
          </a:xfrm>
          <a:prstGeom prst="line">
            <a:avLst/>
          </a:prstGeom>
          <a:ln w="635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A1D76F99-F115-4523-B495-1F1338A9AC9E}"/>
              </a:ext>
            </a:extLst>
          </p:cNvPr>
          <p:cNvCxnSpPr>
            <a:cxnSpLocks/>
          </p:cNvCxnSpPr>
          <p:nvPr/>
        </p:nvCxnSpPr>
        <p:spPr>
          <a:xfrm flipV="1">
            <a:off x="8259908" y="4491000"/>
            <a:ext cx="0" cy="1800771"/>
          </a:xfrm>
          <a:prstGeom prst="line">
            <a:avLst/>
          </a:prstGeom>
          <a:ln w="63500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xmlns="" id="{23F730C4-F774-4101-97DE-2404EB5BCA4C}"/>
              </a:ext>
            </a:extLst>
          </p:cNvPr>
          <p:cNvCxnSpPr>
            <a:cxnSpLocks/>
          </p:cNvCxnSpPr>
          <p:nvPr/>
        </p:nvCxnSpPr>
        <p:spPr>
          <a:xfrm flipV="1">
            <a:off x="10459065" y="1629605"/>
            <a:ext cx="0" cy="1511397"/>
          </a:xfrm>
          <a:prstGeom prst="line">
            <a:avLst/>
          </a:prstGeom>
          <a:ln w="6350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xmlns="" id="{2E6701BB-0D4C-4F74-B080-0ED463280887}"/>
              </a:ext>
            </a:extLst>
          </p:cNvPr>
          <p:cNvCxnSpPr>
            <a:cxnSpLocks/>
          </p:cNvCxnSpPr>
          <p:nvPr/>
        </p:nvCxnSpPr>
        <p:spPr>
          <a:xfrm flipV="1">
            <a:off x="3861594" y="4490999"/>
            <a:ext cx="0" cy="1800772"/>
          </a:xfrm>
          <a:prstGeom prst="line">
            <a:avLst/>
          </a:prstGeom>
          <a:ln w="635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xmlns="" id="{00EEEC19-97EB-44F7-B920-77E8D87D3B56}"/>
              </a:ext>
            </a:extLst>
          </p:cNvPr>
          <p:cNvCxnSpPr>
            <a:cxnSpLocks/>
          </p:cNvCxnSpPr>
          <p:nvPr/>
        </p:nvCxnSpPr>
        <p:spPr>
          <a:xfrm flipV="1">
            <a:off x="1656093" y="1629605"/>
            <a:ext cx="0" cy="1561719"/>
          </a:xfrm>
          <a:prstGeom prst="line">
            <a:avLst/>
          </a:prstGeom>
          <a:ln w="635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xmlns="" id="{6AC39155-5CDD-4F22-B3BF-A95CE75F6730}"/>
              </a:ext>
            </a:extLst>
          </p:cNvPr>
          <p:cNvSpPr/>
          <p:nvPr/>
        </p:nvSpPr>
        <p:spPr>
          <a:xfrm>
            <a:off x="-4496" y="3693445"/>
            <a:ext cx="1125000" cy="261610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xmlns="" id="{04DBA5C9-3979-4DB8-B545-DD186C8A1B8A}"/>
              </a:ext>
            </a:extLst>
          </p:cNvPr>
          <p:cNvSpPr/>
          <p:nvPr/>
        </p:nvSpPr>
        <p:spPr>
          <a:xfrm>
            <a:off x="2196595" y="3693445"/>
            <a:ext cx="1125000" cy="261610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E7CBDC92-1E99-40C4-886D-B51AE33C8BC2}"/>
              </a:ext>
            </a:extLst>
          </p:cNvPr>
          <p:cNvSpPr/>
          <p:nvPr/>
        </p:nvSpPr>
        <p:spPr>
          <a:xfrm>
            <a:off x="11001000" y="3693445"/>
            <a:ext cx="1125000" cy="26161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xmlns="" id="{E1BCF50E-814B-4ED7-8286-E68457B00209}"/>
              </a:ext>
            </a:extLst>
          </p:cNvPr>
          <p:cNvSpPr/>
          <p:nvPr/>
        </p:nvSpPr>
        <p:spPr>
          <a:xfrm>
            <a:off x="8794066" y="3685196"/>
            <a:ext cx="1125000" cy="26161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xmlns="" id="{EA4B202C-3C80-42A0-9518-2CA5B2117EA2}"/>
              </a:ext>
            </a:extLst>
          </p:cNvPr>
          <p:cNvSpPr/>
          <p:nvPr/>
        </p:nvSpPr>
        <p:spPr>
          <a:xfrm>
            <a:off x="6594909" y="3685196"/>
            <a:ext cx="1125000" cy="261610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B6033E88-9232-4015-BD75-CF85F55FDE24}"/>
              </a:ext>
            </a:extLst>
          </p:cNvPr>
          <p:cNvSpPr/>
          <p:nvPr/>
        </p:nvSpPr>
        <p:spPr>
          <a:xfrm>
            <a:off x="4395752" y="3685196"/>
            <a:ext cx="1125000" cy="26161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3505BDEA-CB6B-4675-AFA8-719804B93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Функциональная грамотность</a:t>
            </a:r>
          </a:p>
        </p:txBody>
      </p:sp>
      <p:sp>
        <p:nvSpPr>
          <p:cNvPr id="13" name="ссылка" hidden="1">
            <a:extLst>
              <a:ext uri="{FF2B5EF4-FFF2-40B4-BE49-F238E27FC236}">
                <a16:creationId xmlns:a16="http://schemas.microsoft.com/office/drawing/2014/main" xmlns="" id="{AC0CBA2E-A8EE-4ED1-AF1C-FFE1E5F45D11}"/>
              </a:ext>
            </a:extLst>
          </p:cNvPr>
          <p:cNvSpPr/>
          <p:nvPr/>
        </p:nvSpPr>
        <p:spPr>
          <a:xfrm>
            <a:off x="3168650" y="501650"/>
            <a:ext cx="5854700" cy="5854700"/>
          </a:xfrm>
          <a:custGeom>
            <a:avLst/>
            <a:gdLst>
              <a:gd name="connsiteX0" fmla="*/ 2927350 w 5854700"/>
              <a:gd name="connsiteY0" fmla="*/ 1442350 h 5854700"/>
              <a:gd name="connsiteX1" fmla="*/ 1442350 w 5854700"/>
              <a:gd name="connsiteY1" fmla="*/ 2927350 h 5854700"/>
              <a:gd name="connsiteX2" fmla="*/ 2927350 w 5854700"/>
              <a:gd name="connsiteY2" fmla="*/ 4412350 h 5854700"/>
              <a:gd name="connsiteX3" fmla="*/ 4412350 w 5854700"/>
              <a:gd name="connsiteY3" fmla="*/ 2927350 h 5854700"/>
              <a:gd name="connsiteX4" fmla="*/ 2927350 w 5854700"/>
              <a:gd name="connsiteY4" fmla="*/ 1442350 h 5854700"/>
              <a:gd name="connsiteX5" fmla="*/ 2927350 w 5854700"/>
              <a:gd name="connsiteY5" fmla="*/ 0 h 5854700"/>
              <a:gd name="connsiteX6" fmla="*/ 5854700 w 5854700"/>
              <a:gd name="connsiteY6" fmla="*/ 2927350 h 5854700"/>
              <a:gd name="connsiteX7" fmla="*/ 2927350 w 5854700"/>
              <a:gd name="connsiteY7" fmla="*/ 5854700 h 5854700"/>
              <a:gd name="connsiteX8" fmla="*/ 0 w 5854700"/>
              <a:gd name="connsiteY8" fmla="*/ 2927350 h 5854700"/>
              <a:gd name="connsiteX9" fmla="*/ 2927350 w 5854700"/>
              <a:gd name="connsiteY9" fmla="*/ 0 h 585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54700" h="5854700">
                <a:moveTo>
                  <a:pt x="2927350" y="1442350"/>
                </a:moveTo>
                <a:cubicBezTo>
                  <a:pt x="2107207" y="1442350"/>
                  <a:pt x="1442350" y="2107207"/>
                  <a:pt x="1442350" y="2927350"/>
                </a:cubicBezTo>
                <a:cubicBezTo>
                  <a:pt x="1442350" y="3747493"/>
                  <a:pt x="2107207" y="4412350"/>
                  <a:pt x="2927350" y="4412350"/>
                </a:cubicBezTo>
                <a:cubicBezTo>
                  <a:pt x="3747493" y="4412350"/>
                  <a:pt x="4412350" y="3747493"/>
                  <a:pt x="4412350" y="2927350"/>
                </a:cubicBezTo>
                <a:cubicBezTo>
                  <a:pt x="4412350" y="2107207"/>
                  <a:pt x="3747493" y="1442350"/>
                  <a:pt x="2927350" y="1442350"/>
                </a:cubicBezTo>
                <a:close/>
                <a:moveTo>
                  <a:pt x="2927350" y="0"/>
                </a:moveTo>
                <a:cubicBezTo>
                  <a:pt x="4544081" y="0"/>
                  <a:pt x="5854700" y="1310619"/>
                  <a:pt x="5854700" y="2927350"/>
                </a:cubicBezTo>
                <a:cubicBezTo>
                  <a:pt x="5854700" y="4544081"/>
                  <a:pt x="4544081" y="5854700"/>
                  <a:pt x="2927350" y="5854700"/>
                </a:cubicBezTo>
                <a:cubicBezTo>
                  <a:pt x="1310619" y="5854700"/>
                  <a:pt x="0" y="4544081"/>
                  <a:pt x="0" y="2927350"/>
                </a:cubicBezTo>
                <a:cubicBezTo>
                  <a:pt x="0" y="1310619"/>
                  <a:pt x="1310619" y="0"/>
                  <a:pt x="29273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2" name="Овал 21" hidden="1">
            <a:extLst>
              <a:ext uri="{FF2B5EF4-FFF2-40B4-BE49-F238E27FC236}">
                <a16:creationId xmlns:a16="http://schemas.microsoft.com/office/drawing/2014/main" xmlns="" id="{222C5F0B-6EFC-4407-96C1-A95810130485}"/>
              </a:ext>
            </a:extLst>
          </p:cNvPr>
          <p:cNvSpPr/>
          <p:nvPr/>
        </p:nvSpPr>
        <p:spPr>
          <a:xfrm>
            <a:off x="5239105" y="2187426"/>
            <a:ext cx="2475000" cy="2475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Круг: прозрачная заливка 1">
            <a:extLst>
              <a:ext uri="{FF2B5EF4-FFF2-40B4-BE49-F238E27FC236}">
                <a16:creationId xmlns:a16="http://schemas.microsoft.com/office/drawing/2014/main" xmlns="" id="{E7038086-CFE3-4E66-9A0C-472F0EC3BF2B}"/>
              </a:ext>
            </a:extLst>
          </p:cNvPr>
          <p:cNvSpPr/>
          <p:nvPr/>
        </p:nvSpPr>
        <p:spPr>
          <a:xfrm>
            <a:off x="5385753" y="3141002"/>
            <a:ext cx="1349998" cy="1349998"/>
          </a:xfrm>
          <a:prstGeom prst="donut">
            <a:avLst>
              <a:gd name="adj" fmla="val 16773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51D5FA4-2AD7-4E75-B141-583AEBFEFF53}"/>
              </a:ext>
            </a:extLst>
          </p:cNvPr>
          <p:cNvSpPr txBox="1"/>
          <p:nvPr/>
        </p:nvSpPr>
        <p:spPr>
          <a:xfrm>
            <a:off x="5877047" y="355439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/>
              <a:t>3</a:t>
            </a:r>
          </a:p>
        </p:txBody>
      </p:sp>
      <p:sp>
        <p:nvSpPr>
          <p:cNvPr id="29" name="Круг: прозрачная заливка 28">
            <a:extLst>
              <a:ext uri="{FF2B5EF4-FFF2-40B4-BE49-F238E27FC236}">
                <a16:creationId xmlns:a16="http://schemas.microsoft.com/office/drawing/2014/main" xmlns="" id="{D9F73655-A39B-4DB9-BAD2-0048F55015B8}"/>
              </a:ext>
            </a:extLst>
          </p:cNvPr>
          <p:cNvSpPr/>
          <p:nvPr/>
        </p:nvSpPr>
        <p:spPr>
          <a:xfrm>
            <a:off x="7584910" y="3141002"/>
            <a:ext cx="1349998" cy="1349998"/>
          </a:xfrm>
          <a:prstGeom prst="donut">
            <a:avLst>
              <a:gd name="adj" fmla="val 16773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99FD691-8BD0-4681-AADB-9B95900AB49F}"/>
              </a:ext>
            </a:extLst>
          </p:cNvPr>
          <p:cNvSpPr txBox="1"/>
          <p:nvPr/>
        </p:nvSpPr>
        <p:spPr>
          <a:xfrm>
            <a:off x="8079412" y="346750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4</a:t>
            </a:r>
          </a:p>
        </p:txBody>
      </p:sp>
      <p:sp>
        <p:nvSpPr>
          <p:cNvPr id="33" name="Круг: прозрачная заливка 32">
            <a:extLst>
              <a:ext uri="{FF2B5EF4-FFF2-40B4-BE49-F238E27FC236}">
                <a16:creationId xmlns:a16="http://schemas.microsoft.com/office/drawing/2014/main" xmlns="" id="{E8E60BE0-1FF4-412C-9950-FADE697C7B2B}"/>
              </a:ext>
            </a:extLst>
          </p:cNvPr>
          <p:cNvSpPr/>
          <p:nvPr/>
        </p:nvSpPr>
        <p:spPr>
          <a:xfrm>
            <a:off x="9784067" y="3141002"/>
            <a:ext cx="1349998" cy="1349998"/>
          </a:xfrm>
          <a:prstGeom prst="donut">
            <a:avLst>
              <a:gd name="adj" fmla="val 16773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248B254D-6E99-406E-88A3-1CAC11E9F9D7}"/>
              </a:ext>
            </a:extLst>
          </p:cNvPr>
          <p:cNvSpPr txBox="1"/>
          <p:nvPr/>
        </p:nvSpPr>
        <p:spPr>
          <a:xfrm>
            <a:off x="10331370" y="347631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5</a:t>
            </a:r>
          </a:p>
        </p:txBody>
      </p:sp>
      <p:sp>
        <p:nvSpPr>
          <p:cNvPr id="37" name="Круг: прозрачная заливка 36">
            <a:extLst>
              <a:ext uri="{FF2B5EF4-FFF2-40B4-BE49-F238E27FC236}">
                <a16:creationId xmlns:a16="http://schemas.microsoft.com/office/drawing/2014/main" xmlns="" id="{8AFCD26B-71F5-4DC5-9848-B2DBE26F1B5E}"/>
              </a:ext>
            </a:extLst>
          </p:cNvPr>
          <p:cNvSpPr/>
          <p:nvPr/>
        </p:nvSpPr>
        <p:spPr>
          <a:xfrm>
            <a:off x="3186596" y="3149251"/>
            <a:ext cx="1349998" cy="1349998"/>
          </a:xfrm>
          <a:prstGeom prst="donut">
            <a:avLst>
              <a:gd name="adj" fmla="val 16773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CC619528-C8CA-48CA-8684-CB42F5F57885}"/>
              </a:ext>
            </a:extLst>
          </p:cNvPr>
          <p:cNvSpPr txBox="1"/>
          <p:nvPr/>
        </p:nvSpPr>
        <p:spPr>
          <a:xfrm>
            <a:off x="3678162" y="356264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/>
              <a:t>2</a:t>
            </a:r>
          </a:p>
        </p:txBody>
      </p:sp>
      <p:sp>
        <p:nvSpPr>
          <p:cNvPr id="41" name="Круг: прозрачная заливка 40">
            <a:extLst>
              <a:ext uri="{FF2B5EF4-FFF2-40B4-BE49-F238E27FC236}">
                <a16:creationId xmlns:a16="http://schemas.microsoft.com/office/drawing/2014/main" xmlns="" id="{0514172A-6239-4CE7-A129-DE9F6ED82B23}"/>
              </a:ext>
            </a:extLst>
          </p:cNvPr>
          <p:cNvSpPr/>
          <p:nvPr/>
        </p:nvSpPr>
        <p:spPr>
          <a:xfrm>
            <a:off x="985505" y="3149251"/>
            <a:ext cx="1349998" cy="1349998"/>
          </a:xfrm>
          <a:prstGeom prst="donut">
            <a:avLst>
              <a:gd name="adj" fmla="val 16773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4D2D4258-6D58-4EF6-B23D-7BE782FDAC57}"/>
              </a:ext>
            </a:extLst>
          </p:cNvPr>
          <p:cNvSpPr txBox="1"/>
          <p:nvPr/>
        </p:nvSpPr>
        <p:spPr>
          <a:xfrm>
            <a:off x="1398937" y="343976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/>
              <a:t>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7575E148-00FB-4E85-A087-438E0C690AC1}"/>
              </a:ext>
            </a:extLst>
          </p:cNvPr>
          <p:cNvSpPr txBox="1"/>
          <p:nvPr/>
        </p:nvSpPr>
        <p:spPr>
          <a:xfrm>
            <a:off x="1776000" y="1747669"/>
            <a:ext cx="1571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>
                <a:solidFill>
                  <a:schemeClr val="accent1"/>
                </a:solidFill>
              </a:rPr>
              <a:t>Читательская </a:t>
            </a:r>
          </a:p>
          <a:p>
            <a:pPr algn="ctr"/>
            <a:r>
              <a:rPr lang="ru-RU" sz="1800" b="1" dirty="0">
                <a:solidFill>
                  <a:schemeClr val="accent1"/>
                </a:solidFill>
              </a:rPr>
              <a:t>грамотность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E64BC680-1CAD-4BAA-840C-F37DE33A3A3F}"/>
              </a:ext>
            </a:extLst>
          </p:cNvPr>
          <p:cNvSpPr txBox="1"/>
          <p:nvPr/>
        </p:nvSpPr>
        <p:spPr>
          <a:xfrm>
            <a:off x="6186000" y="1747669"/>
            <a:ext cx="2269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>
                <a:solidFill>
                  <a:schemeClr val="accent3"/>
                </a:solidFill>
              </a:rPr>
              <a:t>Естественно-научная</a:t>
            </a:r>
          </a:p>
          <a:p>
            <a:pPr algn="ctr"/>
            <a:r>
              <a:rPr lang="ru-RU" sz="1800" b="1" dirty="0">
                <a:solidFill>
                  <a:schemeClr val="accent3"/>
                </a:solidFill>
              </a:rPr>
              <a:t> грамотность</a:t>
            </a:r>
            <a:endParaRPr lang="ru-RU" b="1" dirty="0">
              <a:solidFill>
                <a:schemeClr val="accent3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41DE7E1C-2647-43CB-90CF-ACAD8E7C23E4}"/>
              </a:ext>
            </a:extLst>
          </p:cNvPr>
          <p:cNvSpPr txBox="1"/>
          <p:nvPr/>
        </p:nvSpPr>
        <p:spPr>
          <a:xfrm>
            <a:off x="10579193" y="1757450"/>
            <a:ext cx="1462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>
                <a:solidFill>
                  <a:schemeClr val="accent5"/>
                </a:solidFill>
              </a:rPr>
              <a:t>Финансовая </a:t>
            </a:r>
          </a:p>
          <a:p>
            <a:pPr algn="ctr"/>
            <a:r>
              <a:rPr lang="ru-RU" sz="1800" b="1" dirty="0">
                <a:solidFill>
                  <a:schemeClr val="accent5"/>
                </a:solidFill>
              </a:rPr>
              <a:t>грамотность</a:t>
            </a:r>
            <a:endParaRPr lang="ru-RU" b="1" dirty="0">
              <a:solidFill>
                <a:schemeClr val="accent5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F140E611-26CD-4D74-B49A-AA55B3B3A149}"/>
              </a:ext>
            </a:extLst>
          </p:cNvPr>
          <p:cNvSpPr txBox="1"/>
          <p:nvPr/>
        </p:nvSpPr>
        <p:spPr>
          <a:xfrm>
            <a:off x="3956310" y="4717669"/>
            <a:ext cx="1914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>
                <a:solidFill>
                  <a:schemeClr val="accent2"/>
                </a:solidFill>
              </a:rPr>
              <a:t>Математическая </a:t>
            </a:r>
          </a:p>
          <a:p>
            <a:pPr algn="ctr"/>
            <a:r>
              <a:rPr lang="ru-RU" sz="1800" b="1" dirty="0">
                <a:solidFill>
                  <a:schemeClr val="accent2"/>
                </a:solidFill>
              </a:rPr>
              <a:t>грамотность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79FC4C00-EAD8-489C-9314-AC67B6A3C97E}"/>
              </a:ext>
            </a:extLst>
          </p:cNvPr>
          <p:cNvSpPr txBox="1"/>
          <p:nvPr/>
        </p:nvSpPr>
        <p:spPr>
          <a:xfrm>
            <a:off x="8363869" y="4734000"/>
            <a:ext cx="1692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  <a:t>Компьютерная</a:t>
            </a:r>
          </a:p>
          <a:p>
            <a:pPr algn="ctr"/>
            <a: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  <a:t>грамотность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0997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CF3881-357C-4FCA-874F-76CC57210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Образовательный стандарт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CF410A3-610B-4956-A4FE-6597D410A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791" y="1629000"/>
            <a:ext cx="3330000" cy="3467963"/>
          </a:xfrm>
        </p:spPr>
        <p:txBody>
          <a:bodyPr>
            <a:normAutofit/>
          </a:bodyPr>
          <a:lstStyle/>
          <a:p>
            <a:r>
              <a:rPr lang="ru-RU" dirty="0"/>
              <a:t>Предметные результаты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2E003569-579D-4285-B007-005B990FF1A5}"/>
              </a:ext>
            </a:extLst>
          </p:cNvPr>
          <p:cNvSpPr txBox="1">
            <a:spLocks/>
          </p:cNvSpPr>
          <p:nvPr/>
        </p:nvSpPr>
        <p:spPr>
          <a:xfrm>
            <a:off x="3531000" y="1651082"/>
            <a:ext cx="4439200" cy="3467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25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Метапредметные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25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25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результаты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2537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F3E7C23D-71B6-49F0-B7A1-F2BDD3357A70}"/>
              </a:ext>
            </a:extLst>
          </p:cNvPr>
          <p:cNvSpPr txBox="1">
            <a:spLocks/>
          </p:cNvSpPr>
          <p:nvPr/>
        </p:nvSpPr>
        <p:spPr>
          <a:xfrm>
            <a:off x="7626000" y="1631946"/>
            <a:ext cx="3343400" cy="3467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253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Личностные результаты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6000" y="2842567"/>
            <a:ext cx="11205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Достижение выпускниками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уровня функциональной грамотности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необходимой в современном обществе, как по математическому и естественнонаучному, так и гуманитарному, и социокультурному направлениям, овладение общими умениями, навыками, способами деятельности, компетенциями, необходимыми для социализации,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осознанного и ответственного выбора жизненного и профессионального пути.</a:t>
            </a:r>
          </a:p>
        </p:txBody>
      </p:sp>
    </p:spTree>
    <p:extLst>
      <p:ext uri="{BB962C8B-B14F-4D97-AF65-F5344CB8AC3E}">
        <p14:creationId xmlns:p14="http://schemas.microsoft.com/office/powerpoint/2010/main" xmlns="" val="480186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6000" y="2214000"/>
            <a:ext cx="3447794" cy="36169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Тексты физического содержания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000" y="1494000"/>
            <a:ext cx="11820600" cy="4637963"/>
          </a:xfrm>
        </p:spPr>
        <p:txBody>
          <a:bodyPr/>
          <a:lstStyle/>
          <a:p>
            <a:r>
              <a:rPr lang="ru-RU" dirty="0"/>
              <a:t>Тексты с описанием физических явлений или процессов, встречающихся в природе или повседневной жизни</a:t>
            </a:r>
          </a:p>
          <a:p>
            <a:r>
              <a:rPr lang="ru-RU" dirty="0"/>
              <a:t>Тексты с описанием наблюдений или опытов</a:t>
            </a:r>
          </a:p>
          <a:p>
            <a:r>
              <a:rPr lang="ru-RU" dirty="0"/>
              <a:t>Тексты общекультурного содержания (основы</a:t>
            </a:r>
          </a:p>
          <a:p>
            <a:pPr marL="0" indent="0">
              <a:buNone/>
            </a:pPr>
            <a:r>
              <a:rPr lang="ru-RU" dirty="0"/>
              <a:t> миропонимания, история физики и техники и т.д.)</a:t>
            </a:r>
          </a:p>
          <a:p>
            <a:r>
              <a:rPr lang="ru-RU" dirty="0"/>
              <a:t>Сюжетные, контекстные текстовые задачи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55995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CA405E-6575-4414-B3AA-11B91F4B5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00" y="369000"/>
            <a:ext cx="10342800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Умение понимания</a:t>
            </a:r>
            <a:br>
              <a:rPr lang="ru-RU" dirty="0"/>
            </a:br>
            <a:r>
              <a:rPr lang="ru-RU" dirty="0"/>
              <a:t> естественно-научного текста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2316F09-2E4D-498D-8E6F-5ED1A1D70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Включает:</a:t>
            </a:r>
          </a:p>
          <a:p>
            <a:r>
              <a:rPr lang="ru-RU" dirty="0"/>
              <a:t>Техники и принципы понимания текста (смысловое чтение и т .д.)</a:t>
            </a:r>
          </a:p>
          <a:p>
            <a:r>
              <a:rPr lang="ru-RU" dirty="0"/>
              <a:t>Психологические средства (</a:t>
            </a:r>
            <a:r>
              <a:rPr lang="ru-RU" dirty="0" err="1"/>
              <a:t>психодидактика</a:t>
            </a:r>
            <a:r>
              <a:rPr lang="ru-RU" dirty="0"/>
              <a:t>)</a:t>
            </a:r>
          </a:p>
          <a:p>
            <a:r>
              <a:rPr lang="ru-RU" dirty="0"/>
              <a:t>Вопросно-ответные методики</a:t>
            </a:r>
          </a:p>
          <a:p>
            <a:r>
              <a:rPr lang="ru-RU" dirty="0"/>
              <a:t>Логические средства</a:t>
            </a:r>
          </a:p>
          <a:p>
            <a:r>
              <a:rPr lang="ru-RU" dirty="0"/>
              <a:t>Семиотические средства</a:t>
            </a:r>
          </a:p>
          <a:p>
            <a:r>
              <a:rPr lang="ru-RU" dirty="0"/>
              <a:t>Контекстный метод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A5949BD-2E5A-4D5B-A205-09656A19E8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79" t="6198" r="15579" b="7490"/>
          <a:stretch/>
        </p:blipFill>
        <p:spPr>
          <a:xfrm>
            <a:off x="9156000" y="3744000"/>
            <a:ext cx="2205000" cy="193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129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Этапы в формировании умения работать с книгой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44879922"/>
              </p:ext>
            </p:extLst>
          </p:nvPr>
        </p:nvGraphicFramePr>
        <p:xfrm>
          <a:off x="1191000" y="1915513"/>
          <a:ext cx="10515600" cy="4098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Объект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500" y="3519000"/>
            <a:ext cx="2009719" cy="30221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61600" y="1674000"/>
            <a:ext cx="2745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уметь находить в тексте естественнонаучного содержания ответы на вопросы, </a:t>
            </a:r>
          </a:p>
          <a:p>
            <a:r>
              <a:rPr lang="ru-RU" sz="2200" dirty="0"/>
              <a:t>работать с таблицами, графиками, рисунками, извлекать содержащуюся в них информацию. </a:t>
            </a:r>
          </a:p>
        </p:txBody>
      </p:sp>
      <p:sp>
        <p:nvSpPr>
          <p:cNvPr id="2" name="Левая фигурная скобка 1">
            <a:extLst>
              <a:ext uri="{FF2B5EF4-FFF2-40B4-BE49-F238E27FC236}">
                <a16:creationId xmlns:a16="http://schemas.microsoft.com/office/drawing/2014/main" xmlns="" id="{4E5616D9-CDF6-4045-BFF3-0D02EF9BFD94}"/>
              </a:ext>
            </a:extLst>
          </p:cNvPr>
          <p:cNvSpPr/>
          <p:nvPr/>
        </p:nvSpPr>
        <p:spPr>
          <a:xfrm>
            <a:off x="8751000" y="1899000"/>
            <a:ext cx="210600" cy="3825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6061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7 класс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19400034"/>
              </p:ext>
            </p:extLst>
          </p:nvPr>
        </p:nvGraphicFramePr>
        <p:xfrm>
          <a:off x="651000" y="479705"/>
          <a:ext cx="10515600" cy="4098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/>
          <a:srcRect l="29266" t="10214" r="-7283" b="3380"/>
          <a:stretch/>
        </p:blipFill>
        <p:spPr>
          <a:xfrm>
            <a:off x="4063800" y="3734263"/>
            <a:ext cx="3690000" cy="252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6758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Инсерт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07237"/>
            <a:ext cx="10515600" cy="4351338"/>
          </a:xfrm>
        </p:spPr>
        <p:txBody>
          <a:bodyPr/>
          <a:lstStyle/>
          <a:p>
            <a:r>
              <a:rPr lang="ru-RU" dirty="0"/>
              <a:t>ИНСЕРТ –в переводе с английского означает: интерактивная система записи для эффективного чтения и размышления с использованием условных обозначений:</a:t>
            </a:r>
          </a:p>
          <a:p>
            <a:r>
              <a:rPr lang="ru-RU" dirty="0"/>
              <a:t> «!» - помечается то, что уже известно, </a:t>
            </a:r>
          </a:p>
          <a:p>
            <a:r>
              <a:rPr lang="ru-RU" dirty="0"/>
              <a:t>«-» - помечается то, с чем не согласен учащийся, </a:t>
            </a:r>
          </a:p>
          <a:p>
            <a:r>
              <a:rPr lang="ru-RU" dirty="0"/>
              <a:t>«+» - помечается то, что является для учащегося интересно,</a:t>
            </a:r>
          </a:p>
          <a:p>
            <a:r>
              <a:rPr lang="ru-RU" dirty="0"/>
              <a:t> «?» - то, что неясно и возникло желание узнать больше.</a:t>
            </a:r>
          </a:p>
          <a:p>
            <a:pPr marL="0" indent="0">
              <a:buNone/>
            </a:pPr>
            <a:r>
              <a:rPr lang="ru-RU" dirty="0"/>
              <a:t>А затем учащийся систематизирует материал в таблицу. 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48774" y="5675124"/>
          <a:ext cx="8128000" cy="828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418732507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376642443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140950482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3942617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7640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44647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39368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Психодидактика</a:t>
            </a:r>
            <a:r>
              <a:rPr lang="ru-RU" dirty="0"/>
              <a:t>. Таблица ДЭЗ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561000" y="2079000"/>
          <a:ext cx="105156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xmlns="" val="78946960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1369954058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2550387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/>
                        <a:t>Вопрос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Источник информации, стр.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Ответ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9009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/>
                        <a:t>Каков</a:t>
                      </a:r>
                      <a:r>
                        <a:rPr lang="ru-RU" sz="2800" baseline="0" dirty="0"/>
                        <a:t> основной признак физической величины?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С.9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0744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Ссылка на </a:t>
                      </a:r>
                      <a:r>
                        <a:rPr lang="ru-RU" sz="2800" dirty="0" err="1"/>
                        <a:t>интернет-ресурс</a:t>
                      </a:r>
                      <a:r>
                        <a:rPr lang="ru-RU" sz="2800" dirty="0"/>
                        <a:t>,</a:t>
                      </a:r>
                      <a:r>
                        <a:rPr lang="ru-RU" sz="2800" baseline="0" dirty="0"/>
                        <a:t> </a:t>
                      </a:r>
                      <a:r>
                        <a:rPr lang="ru-RU" sz="2800" baseline="0" dirty="0" err="1"/>
                        <a:t>стр.энциклопедии</a:t>
                      </a:r>
                      <a:r>
                        <a:rPr lang="ru-RU" sz="2800" baseline="0" dirty="0"/>
                        <a:t> и т.д.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14217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35181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025373"/>
      </a:dk2>
      <a:lt2>
        <a:srgbClr val="E7E6E6"/>
      </a:lt2>
      <a:accent1>
        <a:srgbClr val="025373"/>
      </a:accent1>
      <a:accent2>
        <a:srgbClr val="0378A6"/>
      </a:accent2>
      <a:accent3>
        <a:srgbClr val="F2CB05"/>
      </a:accent3>
      <a:accent4>
        <a:srgbClr val="D6D6D6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</TotalTime>
  <Words>732</Words>
  <Application>Microsoft Office PowerPoint</Application>
  <PresentationFormat>Произвольный</PresentationFormat>
  <Paragraphs>148</Paragraphs>
  <Slides>19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Приемы и средства формирования читательской грамотности на уроках физики</vt:lpstr>
      <vt:lpstr>Функциональная грамотность</vt:lpstr>
      <vt:lpstr>Образовательный стандарт</vt:lpstr>
      <vt:lpstr>Тексты физического содержания</vt:lpstr>
      <vt:lpstr>Умение понимания  естественно-научного текста  </vt:lpstr>
      <vt:lpstr>Этапы в формировании умения работать с книгой</vt:lpstr>
      <vt:lpstr>7 класс</vt:lpstr>
      <vt:lpstr>Инсерт </vt:lpstr>
      <vt:lpstr>Психодидактика. Таблица ДЭЗ </vt:lpstr>
      <vt:lpstr>Таблица , в которой соотнесены различные вопросы и мыслительные операции, активизируемые этими вопросам (по Д. Халперну) </vt:lpstr>
      <vt:lpstr>Таблица – как прием эффективного чтения учебного текста</vt:lpstr>
      <vt:lpstr>Работа с информацией</vt:lpstr>
      <vt:lpstr>Схемы , кластеры, ЛСМ</vt:lpstr>
      <vt:lpstr>Для чего и Где использовать 6-УО</vt:lpstr>
      <vt:lpstr>Скрытые данные или подтекст?</vt:lpstr>
      <vt:lpstr>Кодирование информации</vt:lpstr>
      <vt:lpstr>Слайд 17</vt:lpstr>
      <vt:lpstr>Читательская грамотность  как базовый элемент ФГ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Директор</cp:lastModifiedBy>
  <cp:revision>55</cp:revision>
  <cp:lastPrinted>2021-04-16T07:15:21Z</cp:lastPrinted>
  <dcterms:created xsi:type="dcterms:W3CDTF">2020-07-05T17:04:43Z</dcterms:created>
  <dcterms:modified xsi:type="dcterms:W3CDTF">2021-11-16T10:25:53Z</dcterms:modified>
</cp:coreProperties>
</file>