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4" r:id="rId2"/>
  </p:sldMasterIdLst>
  <p:notesMasterIdLst>
    <p:notesMasterId r:id="rId26"/>
  </p:notesMasterIdLst>
  <p:handoutMasterIdLst>
    <p:handoutMasterId r:id="rId27"/>
  </p:handoutMasterIdLst>
  <p:sldIdLst>
    <p:sldId id="298" r:id="rId3"/>
    <p:sldId id="421" r:id="rId4"/>
    <p:sldId id="378" r:id="rId5"/>
    <p:sldId id="407" r:id="rId6"/>
    <p:sldId id="463" r:id="rId7"/>
    <p:sldId id="474" r:id="rId8"/>
    <p:sldId id="462" r:id="rId9"/>
    <p:sldId id="408" r:id="rId10"/>
    <p:sldId id="479" r:id="rId11"/>
    <p:sldId id="481" r:id="rId12"/>
    <p:sldId id="482" r:id="rId13"/>
    <p:sldId id="480" r:id="rId14"/>
    <p:sldId id="511" r:id="rId15"/>
    <p:sldId id="510" r:id="rId16"/>
    <p:sldId id="522" r:id="rId17"/>
    <p:sldId id="513" r:id="rId18"/>
    <p:sldId id="512" r:id="rId19"/>
    <p:sldId id="514" r:id="rId20"/>
    <p:sldId id="516" r:id="rId21"/>
    <p:sldId id="517" r:id="rId22"/>
    <p:sldId id="521" r:id="rId23"/>
    <p:sldId id="491" r:id="rId24"/>
    <p:sldId id="52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456" autoAdjust="0"/>
    <p:restoredTop sz="92527" autoAdjust="0"/>
  </p:normalViewPr>
  <p:slideViewPr>
    <p:cSldViewPr>
      <p:cViewPr>
        <p:scale>
          <a:sx n="81" d="100"/>
          <a:sy n="81" d="100"/>
        </p:scale>
        <p:origin x="-82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www.school14.by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CF4E4-A605-4F81-A0FD-D0F97E654BE5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F27B7-4185-4302-BC92-D7351FFE7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2450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www.school14.by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AC463-7507-4E70-B086-813ED98B4E37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D3BEB-C680-4F7C-B937-8ECF340EF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3925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www.school14.by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www.school14.by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www.school14.by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www.school14.by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www.school14.by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www.school14.by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www.school14.by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www.school14.by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www.school14.by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www.school14.by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www.school14.by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www.school14.by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www.school14.by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www.school14.by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www.school14.by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www.school14.by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31E9-A1DB-40A7-A0D5-023649289026}" type="datetime1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448-762D-49AB-A5D7-6B16E5AFA9E2}" type="datetime1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5C5-F3E3-41C7-BEB1-79F6E766D7C0}" type="datetime1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31E9-A1DB-40A7-A0D5-02364928902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A716-9D5D-4EFF-8792-13DFFA93849B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8B7D-5348-40EA-87B5-C4E1353337C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E0D5-B717-4450-A86F-D7459933B6B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7439-C31E-42E1-A1B9-70D750A7F1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93A6-7E42-405C-9FAE-537DC89C905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C0EC-ACD0-4A8C-BF37-7076CFA3E0E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0B46-2CFE-49CA-8EA2-C626CB45756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A716-9D5D-4EFF-8792-13DFFA93849B}" type="datetime1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A3EB-801E-4953-ADE0-2AAC73214BC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5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448-762D-49AB-A5D7-6B16E5AFA9E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2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5C5-F3E3-41C7-BEB1-79F6E766D7C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9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8B7D-5348-40EA-87B5-C4E1353337CC}" type="datetime1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E0D5-B717-4450-A86F-D7459933B6B8}" type="datetime1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7439-C31E-42E1-A1B9-70D750A7F107}" type="datetime1">
              <a:rPr lang="ru-RU" smtClean="0"/>
              <a:t>09.11.2021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93A6-7E42-405C-9FAE-537DC89C905C}" type="datetime1">
              <a:rPr lang="ru-RU" smtClean="0"/>
              <a:t>09.11.2021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C0EC-ACD0-4A8C-BF37-7076CFA3E0E6}" type="datetime1">
              <a:rPr lang="ru-RU" smtClean="0"/>
              <a:t>09.11.2021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0B46-2CFE-49CA-8EA2-C626CB457565}" type="datetime1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A3EB-801E-4953-ADE0-2AAC73214BC1}" type="datetime1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D5A0-53CA-406E-A5E9-752EF3C93C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0418B0-EA8E-472D-B4D4-9CF8942AF3EC}" type="datetime1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02D5A0-53CA-406E-A5E9-752EF3C93C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0418B0-EA8E-472D-B4D4-9CF8942AF3E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02D5A0-53CA-406E-A5E9-752EF3C93C0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3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quizlet.com/ru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ndmeister.com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mind42.com/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xmind.net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www.mindomo.com/" TargetMode="External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hyperlink" Target="http://www.mapul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ubbl.us/" TargetMode="Externa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s://kahoot.com/" TargetMode="Externa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s://prezi.com/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padlet.com/" TargetMode="Externa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" y="323165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204" y="1652990"/>
            <a:ext cx="86925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Визуализация учебного материала на уроке иностранного языка посредством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использования Интернет-технологий (цифровых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приложений и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программ)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438271"/>
            <a:ext cx="8947149" cy="1217133"/>
            <a:chOff x="16711" y="-27384"/>
            <a:chExt cx="8947149" cy="12171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711" y="259738"/>
              <a:ext cx="8947149" cy="328886"/>
              <a:chOff x="0" y="150085"/>
              <a:chExt cx="7400742" cy="328886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оле 4116"/>
              <p:cNvSpPr txBox="1"/>
              <p:nvPr/>
            </p:nvSpPr>
            <p:spPr>
              <a:xfrm>
                <a:off x="5436030" y="150085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2" descr="E:\фотографии\Стенды\флаг школы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4375149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Бобр Елена Васильевна,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немецкого языка квалификационной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читель-методист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092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279503"/>
            <a:ext cx="8947149" cy="1217133"/>
            <a:chOff x="16711" y="-27384"/>
            <a:chExt cx="8947149" cy="121713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711" y="108275"/>
              <a:ext cx="8947149" cy="480349"/>
              <a:chOff x="0" y="-1378"/>
              <a:chExt cx="7400742" cy="480349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Поле 4116"/>
              <p:cNvSpPr txBox="1"/>
              <p:nvPr/>
            </p:nvSpPr>
            <p:spPr>
              <a:xfrm>
                <a:off x="5509091" y="-1378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6" name="Picture 2" descr="E:\фотографии\Стенды\флаг школы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03568" y="1223193"/>
            <a:ext cx="8480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Цифровые навыки </a:t>
            </a:r>
            <a:r>
              <a:rPr lang="ru-RU" sz="3600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3600" b="1" i="1" dirty="0" smtClean="0">
                <a:solidFill>
                  <a:schemeClr val="accent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модель </a:t>
            </a:r>
            <a:r>
              <a:rPr lang="ru-RU" sz="3600" b="1" i="1" dirty="0">
                <a:solidFill>
                  <a:schemeClr val="accent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поведения</a:t>
            </a:r>
            <a:r>
              <a:rPr lang="ru-RU" sz="36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основанная на знаниях и умениях в области использования </a:t>
            </a:r>
            <a:r>
              <a:rPr lang="ru-RU" sz="3600" b="1" i="1" dirty="0">
                <a:solidFill>
                  <a:schemeClr val="accent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цифровых</a:t>
            </a:r>
            <a:r>
              <a:rPr lang="ru-RU" sz="36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приложений, устройств, сетей, с помощью которых осуществляется доступ к информации, </a:t>
            </a:r>
            <a:r>
              <a:rPr lang="ru-RU" sz="3600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управление данными </a:t>
            </a:r>
            <a:r>
              <a:rPr lang="ru-RU" sz="36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</a:t>
            </a:r>
            <a:endParaRPr lang="ru-RU" sz="3600" b="1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передача </a:t>
            </a:r>
            <a:r>
              <a:rPr lang="ru-RU" sz="36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данных</a:t>
            </a:r>
            <a:endParaRPr lang="ru-RU" sz="2800" b="1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291"/>
            <a:ext cx="40544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" y="323165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438271"/>
            <a:ext cx="8947149" cy="1217133"/>
            <a:chOff x="16711" y="-27384"/>
            <a:chExt cx="8947149" cy="12171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711" y="146370"/>
              <a:ext cx="8947149" cy="442254"/>
              <a:chOff x="0" y="36717"/>
              <a:chExt cx="7400742" cy="442254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оле 4116"/>
              <p:cNvSpPr txBox="1"/>
              <p:nvPr/>
            </p:nvSpPr>
            <p:spPr>
              <a:xfrm>
                <a:off x="5475437" y="36717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2" descr="E:\фотографии\Стенды\флаг школы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39552" y="1649651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ифровые </a:t>
            </a: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интеллектуальные</a:t>
            </a: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4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технические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навыки,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доведенные </a:t>
            </a: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автоматизма</a:t>
            </a:r>
          </a:p>
        </p:txBody>
      </p:sp>
    </p:spTree>
    <p:extLst>
      <p:ext uri="{BB962C8B-B14F-4D97-AF65-F5344CB8AC3E}">
        <p14:creationId xmlns:p14="http://schemas.microsoft.com/office/powerpoint/2010/main" val="41632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" y="323165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438271"/>
            <a:ext cx="8947149" cy="1217133"/>
            <a:chOff x="16711" y="-27384"/>
            <a:chExt cx="8947149" cy="12171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711" y="153308"/>
              <a:ext cx="8947149" cy="435316"/>
              <a:chOff x="0" y="43655"/>
              <a:chExt cx="7400742" cy="435316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оле 4116"/>
              <p:cNvSpPr txBox="1"/>
              <p:nvPr/>
            </p:nvSpPr>
            <p:spPr>
              <a:xfrm>
                <a:off x="5389967" y="43655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2" descr="E:\фотографии\Стенды\флаг школы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251520" y="2136339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Учитель-</a:t>
            </a:r>
            <a:r>
              <a:rPr lang="de-DE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находится в постоянном поиске эффективных приемов обучения и эффектных способов подачи учебного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материала</a:t>
            </a:r>
          </a:p>
          <a:p>
            <a:pPr algn="ctr"/>
            <a:endParaRPr lang="ru-RU" sz="8000" dirty="0">
              <a:solidFill>
                <a:schemeClr val="accent6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стимул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продуктивной деятельности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учащихся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78292" y="3659833"/>
            <a:ext cx="715407" cy="97840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" y="323165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438271"/>
            <a:ext cx="8947149" cy="1217133"/>
            <a:chOff x="16711" y="-27384"/>
            <a:chExt cx="8947149" cy="12171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711" y="153308"/>
              <a:ext cx="8947149" cy="435316"/>
              <a:chOff x="0" y="43655"/>
              <a:chExt cx="7400742" cy="435316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оле 4116"/>
              <p:cNvSpPr txBox="1"/>
              <p:nvPr/>
            </p:nvSpPr>
            <p:spPr>
              <a:xfrm>
                <a:off x="5486695" y="43655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2" descr="E:\фотографии\Стенды\флаг школы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21" y="2068353"/>
            <a:ext cx="2897423" cy="139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35" y="2040369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59" y="5100445"/>
            <a:ext cx="2345722" cy="1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916053" y="5060091"/>
            <a:ext cx="3592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400" b="1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сообщества/группы</a:t>
            </a:r>
            <a:endParaRPr lang="en-US" sz="2400" b="1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ообщения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ссылки</a:t>
            </a:r>
            <a:endParaRPr lang="ru-RU" sz="2400" b="1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92696" y="3795420"/>
            <a:ext cx="2877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Оперативность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Информативность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Демонстрация</a:t>
            </a:r>
            <a:endParaRPr lang="ru-RU" sz="2400" b="1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4757" y="1360467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1B587C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Популярные </a:t>
            </a:r>
            <a:r>
              <a:rPr lang="ru-RU" sz="4000" b="1" dirty="0" err="1" smtClean="0">
                <a:solidFill>
                  <a:srgbClr val="1B587C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мессенджеры</a:t>
            </a:r>
            <a:endParaRPr lang="ru-RU" sz="4000" b="1" dirty="0">
              <a:solidFill>
                <a:srgbClr val="1B587C">
                  <a:lumMod val="75000"/>
                </a:srgb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9" y="3520744"/>
            <a:ext cx="2805223" cy="147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9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" y="116132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" y="153897"/>
            <a:ext cx="8947149" cy="1217133"/>
            <a:chOff x="16711" y="-27384"/>
            <a:chExt cx="8947149" cy="12171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711" y="153308"/>
              <a:ext cx="8947149" cy="435316"/>
              <a:chOff x="0" y="43655"/>
              <a:chExt cx="7400742" cy="435316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оле 4116"/>
              <p:cNvSpPr txBox="1"/>
              <p:nvPr/>
            </p:nvSpPr>
            <p:spPr>
              <a:xfrm>
                <a:off x="5486695" y="43655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2" descr="E:\фотографии\Стенды\флаг школы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3446642" y="1090409"/>
            <a:ext cx="2655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err="1">
                <a:solidFill>
                  <a:schemeClr val="bg2">
                    <a:lumMod val="25000"/>
                  </a:schemeClr>
                </a:solidFill>
              </a:rPr>
              <a:t>Quizlet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6711" y="1779912"/>
            <a:ext cx="8695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бесплатный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сервис, который позволяет легко запоминать любую информацию, которую можно представить в виде учебных карточек с использованием визуальной, текстовой и звуковой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информации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2" r="1652" b="6545"/>
          <a:stretch/>
        </p:blipFill>
        <p:spPr bwMode="auto">
          <a:xfrm>
            <a:off x="1067804" y="3138765"/>
            <a:ext cx="6599080" cy="301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61538" y="2788832"/>
            <a:ext cx="2611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FF0000"/>
                </a:solidFill>
                <a:hlinkClick r:id="rId6"/>
              </a:rPr>
              <a:t>https://quizlet.com/ru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http://qrcoder.ru/code/?https%3A%2F%2Fquizlet.com%2Fru&amp;4&amp;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06145"/>
            <a:ext cx="1637492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8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" y="116132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" y="153897"/>
            <a:ext cx="8947149" cy="1217133"/>
            <a:chOff x="16711" y="-27384"/>
            <a:chExt cx="8947149" cy="12171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711" y="153308"/>
              <a:ext cx="8947149" cy="435316"/>
              <a:chOff x="0" y="43655"/>
              <a:chExt cx="7400742" cy="435316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оле 4116"/>
              <p:cNvSpPr txBox="1"/>
              <p:nvPr/>
            </p:nvSpPr>
            <p:spPr>
              <a:xfrm>
                <a:off x="5486695" y="43655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2" descr="E:\фотографии\Стенды\флаг школы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3446642" y="1090409"/>
            <a:ext cx="2655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err="1">
                <a:solidFill>
                  <a:schemeClr val="bg2">
                    <a:lumMod val="25000"/>
                  </a:schemeClr>
                </a:solidFill>
              </a:rPr>
              <a:t>Quizlet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6" name="Рисунок 15" descr="http://qrcoder.ru/code/?https%3A%2F%2Fquizlet.com%2Fru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1637492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skyteach.ru/wp-content/uploads/2019/12/quizlet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1" y="1859850"/>
            <a:ext cx="5641995" cy="30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02329" y="1867490"/>
            <a:ext cx="2744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Работа над лексическим/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грамматическим материалом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8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20" y="87606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0572" y="157373"/>
            <a:ext cx="9030293" cy="1217133"/>
            <a:chOff x="41429" y="-308281"/>
            <a:chExt cx="9030293" cy="12171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1429" y="-198385"/>
              <a:ext cx="9030293" cy="521774"/>
              <a:chOff x="20445" y="-308038"/>
              <a:chExt cx="7469516" cy="521774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20445" y="213736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214555" y="190632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оле 4116"/>
              <p:cNvSpPr txBox="1"/>
              <p:nvPr/>
            </p:nvSpPr>
            <p:spPr>
              <a:xfrm>
                <a:off x="5486695" y="-308038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2" descr="E:\фотографии\Стенды\флаг школы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308281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312879" y="1003604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Mindomo</a:t>
            </a:r>
            <a:r>
              <a:rPr lang="ru-RU" dirty="0"/>
              <a:t> </a:t>
            </a:r>
            <a:r>
              <a:rPr lang="ru-RU" dirty="0" err="1"/>
              <a:t>Basic</a:t>
            </a:r>
            <a:r>
              <a:rPr lang="ru-RU" dirty="0"/>
              <a:t> </a:t>
            </a:r>
            <a:r>
              <a:rPr lang="ru-RU" u="sng" dirty="0" smtClean="0">
                <a:hlinkClick r:id="rId5"/>
              </a:rPr>
              <a:t>www.mindomo.com</a:t>
            </a:r>
            <a:endParaRPr lang="ru-RU" u="sng" dirty="0" smtClean="0"/>
          </a:p>
          <a:p>
            <a:r>
              <a:rPr lang="ru-RU" dirty="0" err="1" smtClean="0"/>
              <a:t>Xmind</a:t>
            </a:r>
            <a:r>
              <a:rPr lang="ru-RU" dirty="0" smtClean="0"/>
              <a:t> </a:t>
            </a:r>
            <a:r>
              <a:rPr lang="ru-RU" u="sng" dirty="0" smtClean="0">
                <a:hlinkClick r:id="rId6"/>
              </a:rPr>
              <a:t>www.xmind.net</a:t>
            </a:r>
            <a:endParaRPr lang="ru-RU" dirty="0"/>
          </a:p>
          <a:p>
            <a:r>
              <a:rPr lang="ru-RU" dirty="0" smtClean="0"/>
              <a:t>Mind42 </a:t>
            </a:r>
            <a:r>
              <a:rPr lang="ru-RU" u="sng" dirty="0" smtClean="0">
                <a:hlinkClick r:id="rId7"/>
              </a:rPr>
              <a:t>www.mind42.com</a:t>
            </a:r>
            <a:endParaRPr lang="ru-RU" dirty="0"/>
          </a:p>
          <a:p>
            <a:r>
              <a:rPr lang="ru-RU" dirty="0" err="1" smtClean="0"/>
              <a:t>Mindmeister</a:t>
            </a:r>
            <a:r>
              <a:rPr lang="ru-RU" dirty="0" smtClean="0"/>
              <a:t> </a:t>
            </a:r>
            <a:r>
              <a:rPr lang="ru-RU" u="sng" dirty="0" smtClean="0">
                <a:hlinkClick r:id="rId8"/>
              </a:rPr>
              <a:t>www.mindmeister.com</a:t>
            </a:r>
            <a:endParaRPr lang="ru-RU" dirty="0"/>
          </a:p>
          <a:p>
            <a:r>
              <a:rPr lang="ru-RU" dirty="0" err="1" smtClean="0"/>
              <a:t>Mapul</a:t>
            </a:r>
            <a:r>
              <a:rPr lang="ru-RU" dirty="0" smtClean="0"/>
              <a:t> </a:t>
            </a:r>
            <a:r>
              <a:rPr lang="ru-RU" u="sng" dirty="0" smtClean="0">
                <a:hlinkClick r:id="rId9"/>
              </a:rPr>
              <a:t>www.mapul.com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7934" y="1003604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Активно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используемые учителями программы для создания ментальных карт по темам учебной программы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13366" r="7550" b="12090"/>
          <a:stretch/>
        </p:blipFill>
        <p:spPr bwMode="auto">
          <a:xfrm>
            <a:off x="306092" y="4437112"/>
            <a:ext cx="3947151" cy="187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13153" r="10059" b="13758"/>
          <a:stretch/>
        </p:blipFill>
        <p:spPr bwMode="auto">
          <a:xfrm>
            <a:off x="363246" y="2561684"/>
            <a:ext cx="3477817" cy="174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076" y="2234313"/>
            <a:ext cx="15621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0126" y="3936899"/>
            <a:ext cx="4470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Актуализация/систематизация знаний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Формирование речевой компетенции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Монологическая/диалогическая речь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" y="42381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5069" y="56578"/>
            <a:ext cx="8947149" cy="1217133"/>
            <a:chOff x="16711" y="-27384"/>
            <a:chExt cx="8947149" cy="12171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711" y="159408"/>
              <a:ext cx="8947149" cy="429216"/>
              <a:chOff x="0" y="49755"/>
              <a:chExt cx="7400742" cy="429216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оле 4116"/>
              <p:cNvSpPr txBox="1"/>
              <p:nvPr/>
            </p:nvSpPr>
            <p:spPr>
              <a:xfrm>
                <a:off x="5486695" y="49755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2" descr="E:\фотографии\Стенды\флаг школы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 t="13453" r="14369" b="10312"/>
          <a:stretch/>
        </p:blipFill>
        <p:spPr bwMode="auto">
          <a:xfrm>
            <a:off x="434770" y="3068960"/>
            <a:ext cx="4754919" cy="267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6585" y="1124744"/>
            <a:ext cx="738938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изуально-графические опоры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u="sng" dirty="0" smtClean="0">
                <a:solidFill>
                  <a:schemeClr val="bg2">
                    <a:lumMod val="25000"/>
                  </a:schemeClr>
                </a:solidFill>
                <a:hlinkClick r:id="rId6"/>
              </a:rPr>
              <a:t>https</a:t>
            </a:r>
            <a:r>
              <a:rPr lang="ru-RU" sz="2400" u="sng" dirty="0">
                <a:solidFill>
                  <a:schemeClr val="bg2">
                    <a:lumMod val="25000"/>
                  </a:schemeClr>
                </a:solidFill>
                <a:hlinkClick r:id="rId6"/>
              </a:rPr>
              <a:t>://bubbl.us/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позволяет редактировать графические схемы несколькими пользователями, это дает возможность организовать коллективную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деятельность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Рисунок 15" descr="http://qrcoder.ru/code/?https%3A%2F%2Fbubbl.us%2F&amp;4&amp;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59" y="2636912"/>
            <a:ext cx="1623823" cy="15230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436096" y="4509120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Актуализация знаний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Организация коллективного мозгового штурма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Целеполагание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8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03111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27" y="96469"/>
            <a:ext cx="8947149" cy="1217133"/>
            <a:chOff x="16711" y="-27384"/>
            <a:chExt cx="8947149" cy="12171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711" y="153308"/>
              <a:ext cx="8947149" cy="435316"/>
              <a:chOff x="0" y="43655"/>
              <a:chExt cx="7400742" cy="435316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оле 4116"/>
              <p:cNvSpPr txBox="1"/>
              <p:nvPr/>
            </p:nvSpPr>
            <p:spPr>
              <a:xfrm>
                <a:off x="5486695" y="43655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2" descr="E:\фотографии\Стенды\флаг школы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3660080" y="928881"/>
            <a:ext cx="2655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Kahoot</a:t>
            </a:r>
            <a:r>
              <a:rPr lang="ru-RU" sz="4400" dirty="0" smtClean="0"/>
              <a:t> </a:t>
            </a:r>
            <a:endParaRPr lang="ru-RU" sz="4400" b="1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7768" y="1665947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гровая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обучающая платформа, позволяющая создавать учебные игры, викторины, тесты, проводить анкетирование и осуществлять обратную связь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2312278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5"/>
              </a:rPr>
              <a:t>https://kahoot.com/</a:t>
            </a:r>
            <a:r>
              <a:rPr lang="ru-RU" dirty="0"/>
              <a:t>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7" b="5630"/>
          <a:stretch/>
        </p:blipFill>
        <p:spPr bwMode="auto">
          <a:xfrm>
            <a:off x="323528" y="2888584"/>
            <a:ext cx="5082523" cy="216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http://qrcoder.ru/code/?https%3A%2F%2Fkahoot.com%2F&amp;4&amp;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48" y="2362237"/>
            <a:ext cx="1594562" cy="15068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652120" y="3969348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Операционно-познавательный этап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Контроль прочитанного/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прослушанного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043" y="188422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189221"/>
            <a:ext cx="8947149" cy="1217133"/>
            <a:chOff x="16711" y="-27384"/>
            <a:chExt cx="8947149" cy="12171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711" y="153308"/>
              <a:ext cx="8947149" cy="435316"/>
              <a:chOff x="0" y="43655"/>
              <a:chExt cx="7400742" cy="435316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оле 4116"/>
              <p:cNvSpPr txBox="1"/>
              <p:nvPr/>
            </p:nvSpPr>
            <p:spPr>
              <a:xfrm>
                <a:off x="5486695" y="43655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2" descr="E:\фотографии\Стенды\флаг школы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3835209" y="1021633"/>
            <a:ext cx="2655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</a:rPr>
              <a:t>Prezi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313" y="1681911"/>
            <a:ext cx="8521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облачный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сервис, который служит для создания интерактивных презентаций, бесплатная альтернатива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PowerPoint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35924" y="2328242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5"/>
              </a:rPr>
              <a:t>https://prezi.com</a:t>
            </a:r>
            <a:r>
              <a:rPr lang="ru-RU" dirty="0"/>
              <a:t>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6" r="2401" b="5501"/>
          <a:stretch/>
        </p:blipFill>
        <p:spPr bwMode="auto">
          <a:xfrm>
            <a:off x="299231" y="2852936"/>
            <a:ext cx="540224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96874"/>
            <a:ext cx="1795737" cy="179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436510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Любой этап урока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9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96851" y="187761"/>
            <a:ext cx="8947149" cy="1217133"/>
            <a:chOff x="16711" y="-27384"/>
            <a:chExt cx="8947149" cy="121713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711" y="222238"/>
              <a:ext cx="8947149" cy="366386"/>
              <a:chOff x="0" y="112585"/>
              <a:chExt cx="7400742" cy="366386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Поле 4116"/>
              <p:cNvSpPr txBox="1"/>
              <p:nvPr/>
            </p:nvSpPr>
            <p:spPr>
              <a:xfrm>
                <a:off x="5459597" y="112585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6" name="Picture 2" descr="E:\фотографии\Стенды\флаг школы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74" name="Picture 2" descr="https://www.norma.uz/img/cd/72/bfa0d7b6b204a9790a353fb889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5" y="3717032"/>
            <a:ext cx="499927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096" y="2198455"/>
            <a:ext cx="8344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Цифровая </a:t>
            </a:r>
            <a:r>
              <a:rPr lang="ru-RU" sz="2800" b="1" i="1" dirty="0">
                <a:solidFill>
                  <a:schemeClr val="accent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трансформация </a:t>
            </a:r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образования</a:t>
            </a:r>
          </a:p>
          <a:p>
            <a:pPr algn="ctr"/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является одним из условий развития современного образовательного </a:t>
            </a:r>
            <a:r>
              <a:rPr lang="ru-RU" sz="2800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пространства</a:t>
            </a:r>
          </a:p>
          <a:p>
            <a:pPr algn="ctr"/>
            <a:r>
              <a:rPr lang="ru-RU" sz="2800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592" y="980728"/>
            <a:ext cx="8410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Современность немыслима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компьютерных технологий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844" y="19710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</a:p>
        </p:txBody>
      </p:sp>
    </p:spTree>
    <p:extLst>
      <p:ext uri="{BB962C8B-B14F-4D97-AF65-F5344CB8AC3E}">
        <p14:creationId xmlns:p14="http://schemas.microsoft.com/office/powerpoint/2010/main" val="39084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" y="323165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9044" y="423029"/>
            <a:ext cx="8947149" cy="1217133"/>
            <a:chOff x="16711" y="-27384"/>
            <a:chExt cx="8947149" cy="12171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711" y="153308"/>
              <a:ext cx="8947149" cy="435316"/>
              <a:chOff x="0" y="43655"/>
              <a:chExt cx="7400742" cy="435316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оле 4116"/>
              <p:cNvSpPr txBox="1"/>
              <p:nvPr/>
            </p:nvSpPr>
            <p:spPr>
              <a:xfrm>
                <a:off x="5486695" y="43655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2" descr="E:\фотографии\Стенды\флаг школы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3659453" y="1326265"/>
            <a:ext cx="2655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</a:rPr>
              <a:t>Padlet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068161"/>
            <a:ext cx="8484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Веб-сайт,  позволяющий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общаться с другими пользователями с помощью текстовых сообщений, фотографий, ссылок. 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Padlet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- интерактивная онлайн-доска, поддерживающая идею творческого общения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96828" y="2915652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5"/>
              </a:rPr>
              <a:t>https://padlet.com</a:t>
            </a:r>
            <a:r>
              <a:rPr lang="ru-RU" u="sng" dirty="0" smtClean="0">
                <a:hlinkClick r:id="rId5"/>
              </a:rPr>
              <a:t>/</a:t>
            </a:r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9" b="6597"/>
          <a:stretch/>
        </p:blipFill>
        <p:spPr bwMode="auto">
          <a:xfrm>
            <a:off x="1057837" y="3359132"/>
            <a:ext cx="6450598" cy="288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http://qrcoder.ru/code/?https%3A%2F%2Fpadlet.com%2F&amp;4&amp;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88" y="3100318"/>
            <a:ext cx="1456962" cy="1480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7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" y="323165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9044" y="423029"/>
            <a:ext cx="8947149" cy="1217133"/>
            <a:chOff x="16711" y="-27384"/>
            <a:chExt cx="8947149" cy="12171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711" y="153308"/>
              <a:ext cx="8947149" cy="435316"/>
              <a:chOff x="0" y="43655"/>
              <a:chExt cx="7400742" cy="435316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оле 4116"/>
              <p:cNvSpPr txBox="1"/>
              <p:nvPr/>
            </p:nvSpPr>
            <p:spPr>
              <a:xfrm>
                <a:off x="5486695" y="43655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2" descr="E:\фотографии\Стенды\флаг школы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3659453" y="1326265"/>
            <a:ext cx="2655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</a:rPr>
              <a:t>Padlet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2" b="14885"/>
          <a:stretch/>
        </p:blipFill>
        <p:spPr bwMode="auto">
          <a:xfrm>
            <a:off x="966092" y="3573016"/>
            <a:ext cx="718319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qrcoder.ru/code/?https%3A%2F%2Fpadlet.com%2Fbobrelena%2Fvk6vh613ksuc5i9m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0117"/>
            <a:ext cx="1612726" cy="16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098788"/>
            <a:ext cx="42386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Организационно-мотивационный этап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Целеполагание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Рефлексивно-оценочный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158" y="476672"/>
            <a:ext cx="8947149" cy="1217133"/>
            <a:chOff x="16711" y="-27384"/>
            <a:chExt cx="8947149" cy="121713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711" y="251520"/>
              <a:ext cx="8947149" cy="337104"/>
              <a:chOff x="0" y="141867"/>
              <a:chExt cx="7400742" cy="337104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Поле 4116"/>
              <p:cNvSpPr txBox="1"/>
              <p:nvPr/>
            </p:nvSpPr>
            <p:spPr>
              <a:xfrm>
                <a:off x="5387354" y="141867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6" name="Picture 2" descr="E:\фотографии\Стенды\флаг школы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AutoShape 2" descr="Правила поведения в социальных сетях для учителей – что в них написано //  ACADEMIC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9" name="Picture 5" descr="https://i.pinimg.com/736x/f7/2b/8f/f72b8fda533cfd428fa179d1d1a19a56--social-networks-social-media-marke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71" y="2996952"/>
            <a:ext cx="3993029" cy="283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6" y="1412776"/>
            <a:ext cx="8745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В условиях цифровой трансформации образования </a:t>
            </a:r>
            <a:r>
              <a:rPr lang="ru-RU" sz="28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становится ориентиром,  который направляет учащихся на обучение в формате «</a:t>
            </a:r>
            <a:r>
              <a:rPr lang="ru-RU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ru-RU" sz="28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solidFill>
                <a:srgbClr val="B4DCF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95"/>
            <a:ext cx="40544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4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" y="323165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204" y="1652990"/>
            <a:ext cx="86925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Визуализация учебного материала на уроке иностранного языка посредством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использования Интернет-технологий (цифровых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приложений и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программ)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438271"/>
            <a:ext cx="8947149" cy="1217133"/>
            <a:chOff x="16711" y="-27384"/>
            <a:chExt cx="8947149" cy="12171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711" y="259738"/>
              <a:ext cx="8947149" cy="328886"/>
              <a:chOff x="0" y="150085"/>
              <a:chExt cx="7400742" cy="328886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оле 4116"/>
              <p:cNvSpPr txBox="1"/>
              <p:nvPr/>
            </p:nvSpPr>
            <p:spPr>
              <a:xfrm>
                <a:off x="5436030" y="150085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2" descr="E:\фотографии\Стенды\флаг школы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4375149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Бобр Елена Васильевна,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немецкого языка квалификационной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читель-методист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516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6231" y="212372"/>
            <a:ext cx="8947149" cy="1217133"/>
            <a:chOff x="16711" y="-27384"/>
            <a:chExt cx="8947149" cy="121713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711" y="252828"/>
              <a:ext cx="8947149" cy="335796"/>
              <a:chOff x="0" y="143175"/>
              <a:chExt cx="7400742" cy="335796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Поле 4116"/>
              <p:cNvSpPr txBox="1"/>
              <p:nvPr/>
            </p:nvSpPr>
            <p:spPr>
              <a:xfrm>
                <a:off x="5579753" y="143175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6" name="Picture 2" descr="E:\фотографии\Стенды\флаг школы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03568" y="1289654"/>
            <a:ext cx="2950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Цифровой ребенок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" name="Picture 2" descr="https://steemitimages.com/DQmTJVAnhp67UXyzPF1BjCjFYF65PwyvUg1dSk7LLV7rDu5/ima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7" r="10699"/>
          <a:stretch/>
        </p:blipFill>
        <p:spPr bwMode="auto">
          <a:xfrm>
            <a:off x="536829" y="2645677"/>
            <a:ext cx="2950174" cy="266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93682" y="1012656"/>
            <a:ext cx="4750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ифровая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рансформация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  <p:pic>
        <p:nvPicPr>
          <p:cNvPr id="1028" name="Picture 4" descr="https://im0-tub-ru.yandex.net/i?id=f22fa97be9e3daaad74e7a37e593fccd-l&amp;ref=rim&amp;n=13&amp;w=1080&amp;h=8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15" y="2715714"/>
            <a:ext cx="3366412" cy="25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94" y="148097"/>
            <a:ext cx="40544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Двойная стрелка влево/вправо 6"/>
          <p:cNvSpPr/>
          <p:nvPr/>
        </p:nvSpPr>
        <p:spPr>
          <a:xfrm>
            <a:off x="3655806" y="3392942"/>
            <a:ext cx="1460675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0126" y="126354"/>
            <a:ext cx="8947149" cy="1217133"/>
            <a:chOff x="16711" y="-27384"/>
            <a:chExt cx="8947149" cy="121713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711" y="170298"/>
              <a:ext cx="8947149" cy="418326"/>
              <a:chOff x="0" y="60645"/>
              <a:chExt cx="7400742" cy="418326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Поле 4116"/>
              <p:cNvSpPr txBox="1"/>
              <p:nvPr/>
            </p:nvSpPr>
            <p:spPr>
              <a:xfrm>
                <a:off x="5619840" y="60645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6" name="Picture 2" descr="E:\фотографии\Стенды\флаг школы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03568" y="1533321"/>
            <a:ext cx="8480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лавная задача педагога</a:t>
            </a: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Использование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цифровых возможностей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образовательном пространстве и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«плавное» интегрирование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цифровых технологий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образование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" y="90213"/>
            <a:ext cx="40544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93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" y="323165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438271"/>
            <a:ext cx="8947149" cy="1217133"/>
            <a:chOff x="16711" y="-27384"/>
            <a:chExt cx="8947149" cy="12171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711" y="216839"/>
              <a:ext cx="8947149" cy="371785"/>
              <a:chOff x="0" y="107186"/>
              <a:chExt cx="7400742" cy="371785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оле 4116"/>
              <p:cNvSpPr txBox="1"/>
              <p:nvPr/>
            </p:nvSpPr>
            <p:spPr>
              <a:xfrm>
                <a:off x="5498539" y="107186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2" descr="E:\фотографии\Стенды\флаг школы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368761" y="153269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П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рофстандарт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учителя </a:t>
            </a:r>
            <a:endParaRPr lang="ru-RU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</a:endParaRPr>
          </a:p>
          <a:p>
            <a:pPr algn="ctr"/>
            <a:endParaRPr lang="ru-RU" sz="36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83356" y="2733021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применение 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современных  образовательных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технологий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3237" y="2733021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информационные</a:t>
            </a: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 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цифровые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образовательные ресурсы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 rot="18487671">
            <a:off x="2110916" y="2279477"/>
            <a:ext cx="527992" cy="314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3900857" flipV="1">
            <a:off x="6022731" y="2277227"/>
            <a:ext cx="616981" cy="3185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29" y="5085184"/>
            <a:ext cx="4572000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3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53382" y="155023"/>
            <a:ext cx="8947149" cy="1217133"/>
            <a:chOff x="16711" y="-27384"/>
            <a:chExt cx="8947149" cy="121713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711" y="210132"/>
              <a:ext cx="8947149" cy="378492"/>
              <a:chOff x="0" y="100479"/>
              <a:chExt cx="7400742" cy="378492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Поле 4116"/>
              <p:cNvSpPr txBox="1"/>
              <p:nvPr/>
            </p:nvSpPr>
            <p:spPr>
              <a:xfrm>
                <a:off x="5512248" y="100479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6" name="Picture 2" descr="E:\фотографии\Стенды\флаг школы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AutoShape 2" descr="Правила поведения в социальных сетях для учителей – что в них написано //  ACADEMIC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9" name="Picture 5" descr="https://i.pinimg.com/736x/f7/2b/8f/f72b8fda533cfd428fa179d1d1a19a56--social-networks-social-media-marke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57" y="5373216"/>
            <a:ext cx="1879985" cy="133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08961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PRO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означает «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топовую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» комплектацию с максимально возможным набором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функций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808" y="1726595"/>
            <a:ext cx="72978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2">
                    <a:lumMod val="25000"/>
                  </a:schemeClr>
                </a:solidFill>
              </a:rPr>
              <a:t>Учитель-PRO</a:t>
            </a:r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про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фессиональный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6"/>
                </a:solidFill>
              </a:rPr>
              <a:t>про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информированный</a:t>
            </a:r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про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грессивный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3200" b="1" dirty="0" smtClean="0">
                <a:solidFill>
                  <a:schemeClr val="accent6"/>
                </a:solidFill>
              </a:rPr>
              <a:t>про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двинутый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pPr algn="ctr"/>
            <a:r>
              <a:rPr lang="ru-RU" sz="3200" b="1" dirty="0" err="1" smtClean="0">
                <a:solidFill>
                  <a:schemeClr val="accent6"/>
                </a:solidFill>
              </a:rPr>
              <a:t>про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активный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учитель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 который стремится идти в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ногу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 постоянно меняющимся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сложным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современным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миром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51807" y="16557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</a:p>
        </p:txBody>
      </p:sp>
    </p:spTree>
    <p:extLst>
      <p:ext uri="{BB962C8B-B14F-4D97-AF65-F5344CB8AC3E}">
        <p14:creationId xmlns:p14="http://schemas.microsoft.com/office/powerpoint/2010/main" val="40652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" y="323165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438271"/>
            <a:ext cx="8947149" cy="1217133"/>
            <a:chOff x="16711" y="-27384"/>
            <a:chExt cx="8947149" cy="12171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711" y="126948"/>
              <a:ext cx="8947149" cy="461676"/>
              <a:chOff x="0" y="17295"/>
              <a:chExt cx="7400742" cy="461676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оле 4116"/>
              <p:cNvSpPr txBox="1"/>
              <p:nvPr/>
            </p:nvSpPr>
            <p:spPr>
              <a:xfrm>
                <a:off x="5509091" y="17295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2" descr="E:\фотографии\Стенды\флаг школы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1181640" y="1527080"/>
            <a:ext cx="713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Ведущие профессиональные качества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</a:rPr>
              <a:t>Учителя-</a:t>
            </a:r>
            <a:r>
              <a:rPr lang="de-DE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PRO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504" y="2866106"/>
            <a:ext cx="8484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Наличие компетенций в области цифровых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технологий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70048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Ориентирование 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мире «цифры»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использование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технологии в своей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профессии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4725144"/>
            <a:ext cx="5760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  <a:latin typeface="Times New Roman"/>
                <a:ea typeface="Calibri"/>
              </a:rPr>
              <a:t>!</a:t>
            </a:r>
            <a:r>
              <a:rPr lang="ru-RU" dirty="0" smtClean="0">
                <a:latin typeface="Times New Roman"/>
                <a:ea typeface="Calibri"/>
              </a:rPr>
              <a:t>повышение </a:t>
            </a:r>
            <a:r>
              <a:rPr lang="ru-RU" i="1" dirty="0">
                <a:solidFill>
                  <a:schemeClr val="accent6"/>
                </a:solidFill>
                <a:latin typeface="Times New Roman"/>
                <a:ea typeface="Calibri"/>
              </a:rPr>
              <a:t>мотивации</a:t>
            </a:r>
            <a:r>
              <a:rPr lang="ru-RU" dirty="0">
                <a:latin typeface="Times New Roman"/>
                <a:ea typeface="Calibri"/>
              </a:rPr>
              <a:t> к </a:t>
            </a:r>
            <a:r>
              <a:rPr lang="ru-RU" dirty="0" smtClean="0">
                <a:latin typeface="Times New Roman"/>
                <a:ea typeface="Calibri"/>
              </a:rPr>
              <a:t>обучению </a:t>
            </a:r>
          </a:p>
          <a:p>
            <a:r>
              <a:rPr lang="ru-RU" sz="2400" dirty="0">
                <a:solidFill>
                  <a:schemeClr val="accent6"/>
                </a:solidFill>
                <a:latin typeface="Times New Roman"/>
                <a:ea typeface="Calibri"/>
              </a:rPr>
              <a:t>!</a:t>
            </a:r>
            <a:r>
              <a:rPr lang="ru-RU" dirty="0" smtClean="0">
                <a:latin typeface="Times New Roman"/>
                <a:ea typeface="Calibri"/>
              </a:rPr>
              <a:t>повышение </a:t>
            </a:r>
            <a:r>
              <a:rPr lang="ru-RU" dirty="0">
                <a:latin typeface="Times New Roman"/>
                <a:ea typeface="Calibri"/>
              </a:rPr>
              <a:t>уровня </a:t>
            </a:r>
            <a:r>
              <a:rPr lang="ru-RU" i="1" dirty="0">
                <a:solidFill>
                  <a:schemeClr val="accent6"/>
                </a:solidFill>
                <a:latin typeface="Times New Roman"/>
                <a:ea typeface="Calibri"/>
              </a:rPr>
              <a:t>самостоятельности и </a:t>
            </a:r>
            <a:r>
              <a:rPr lang="ru-RU" i="1" dirty="0" smtClean="0">
                <a:solidFill>
                  <a:schemeClr val="accent6"/>
                </a:solidFill>
                <a:latin typeface="Times New Roman"/>
                <a:ea typeface="Calibri"/>
              </a:rPr>
              <a:t> активности </a:t>
            </a:r>
            <a:r>
              <a:rPr lang="ru-RU" sz="2400" dirty="0" smtClean="0">
                <a:solidFill>
                  <a:schemeClr val="accent6"/>
                </a:solidFill>
                <a:latin typeface="Times New Roman"/>
                <a:ea typeface="Calibri"/>
              </a:rPr>
              <a:t>!</a:t>
            </a:r>
            <a:r>
              <a:rPr lang="ru-RU" dirty="0" smtClean="0">
                <a:latin typeface="Times New Roman"/>
                <a:ea typeface="Calibri"/>
              </a:rPr>
              <a:t>развитие </a:t>
            </a:r>
            <a:r>
              <a:rPr lang="ru-RU" dirty="0">
                <a:latin typeface="Times New Roman"/>
                <a:ea typeface="Calibri"/>
              </a:rPr>
              <a:t>навыка </a:t>
            </a:r>
            <a:r>
              <a:rPr lang="ru-RU" i="1" dirty="0">
                <a:solidFill>
                  <a:schemeClr val="accent6"/>
                </a:solidFill>
                <a:latin typeface="Times New Roman"/>
                <a:ea typeface="Calibri"/>
              </a:rPr>
              <a:t>рефлексии</a:t>
            </a:r>
            <a:r>
              <a:rPr lang="ru-RU" dirty="0">
                <a:latin typeface="Times New Roman"/>
                <a:ea typeface="Calibri"/>
              </a:rPr>
              <a:t> собственной </a:t>
            </a:r>
            <a:r>
              <a:rPr lang="ru-RU" dirty="0" smtClean="0">
                <a:latin typeface="Times New Roman"/>
                <a:ea typeface="Calibri"/>
              </a:rPr>
              <a:t>деятельности  </a:t>
            </a:r>
            <a:r>
              <a:rPr lang="ru-RU" sz="2400" dirty="0" smtClean="0">
                <a:solidFill>
                  <a:schemeClr val="accent6"/>
                </a:solidFill>
                <a:latin typeface="Times New Roman"/>
                <a:ea typeface="Calibri"/>
              </a:rPr>
              <a:t>!</a:t>
            </a:r>
            <a:r>
              <a:rPr lang="ru-RU" i="1" dirty="0" smtClean="0">
                <a:solidFill>
                  <a:schemeClr val="accent6"/>
                </a:solidFill>
                <a:latin typeface="Times New Roman"/>
                <a:ea typeface="Calibri"/>
              </a:rPr>
              <a:t>цифровая </a:t>
            </a:r>
            <a:r>
              <a:rPr lang="ru-RU" i="1" dirty="0">
                <a:solidFill>
                  <a:schemeClr val="accent6"/>
                </a:solidFill>
                <a:latin typeface="Times New Roman"/>
                <a:ea typeface="Calibri"/>
              </a:rPr>
              <a:t>грамотность</a:t>
            </a:r>
            <a:endParaRPr lang="ru-RU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47744" y="147054"/>
            <a:ext cx="8947149" cy="1217133"/>
            <a:chOff x="16711" y="-27384"/>
            <a:chExt cx="8947149" cy="121713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711" y="265656"/>
              <a:ext cx="8947149" cy="322968"/>
              <a:chOff x="0" y="156003"/>
              <a:chExt cx="7400742" cy="32296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Поле 4116"/>
              <p:cNvSpPr txBox="1"/>
              <p:nvPr/>
            </p:nvSpPr>
            <p:spPr>
              <a:xfrm>
                <a:off x="5489021" y="156003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6" name="Picture 2" descr="E:\фотографии\Стенды\флаг школы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03568" y="1700808"/>
            <a:ext cx="8480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Цифровая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грамотность -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набор знаний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умений, которые необходимы для </a:t>
            </a:r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безопасного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и </a:t>
            </a:r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эффективного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использования цифровых технологий и ресурсов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Интернета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6497" y="150855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3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" y="103649"/>
            <a:ext cx="405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СРЕДНЯЯ ШКОЛА №14 г. МОЗЫРЯ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1348" y="249689"/>
            <a:ext cx="8947149" cy="1217133"/>
            <a:chOff x="16711" y="-27384"/>
            <a:chExt cx="8947149" cy="12171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711" y="294180"/>
              <a:ext cx="8947149" cy="294444"/>
              <a:chOff x="0" y="184527"/>
              <a:chExt cx="7400742" cy="294444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0" y="478971"/>
                <a:ext cx="33343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25336" y="471529"/>
                <a:ext cx="3275406" cy="7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оле 4116"/>
              <p:cNvSpPr txBox="1"/>
              <p:nvPr/>
            </p:nvSpPr>
            <p:spPr>
              <a:xfrm>
                <a:off x="5581014" y="184527"/>
                <a:ext cx="1278475" cy="287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1F497D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http://www.school14.by</a:t>
                </a:r>
                <a:endPara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2" descr="E:\фотографии\Стенды\флаг школы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2278" l="45505" r="84924">
                          <a14:backgroundMark x1="79115" y1="12975" x2="82019" y2="13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6" r="15568" b="17500"/>
            <a:stretch/>
          </p:blipFill>
          <p:spPr bwMode="auto">
            <a:xfrm>
              <a:off x="3851920" y="-27384"/>
              <a:ext cx="1306871" cy="12171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79512" y="1628800"/>
            <a:ext cx="89644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цифровой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грамотности –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 решать поставленные перед ним задачи с помощью информационно-коммуникационных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технологий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использование, продвижение своего контента/блога/сайта;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обмен, передача, копирование, сохранение информации;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и сотрудничество;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компьютерное программирование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2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3278</TotalTime>
  <Words>804</Words>
  <Application>Microsoft Office PowerPoint</Application>
  <PresentationFormat>Экран (4:3)</PresentationFormat>
  <Paragraphs>207</Paragraphs>
  <Slides>23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555</cp:lastModifiedBy>
  <cp:revision>358</cp:revision>
  <dcterms:created xsi:type="dcterms:W3CDTF">2017-10-24T13:27:16Z</dcterms:created>
  <dcterms:modified xsi:type="dcterms:W3CDTF">2021-11-09T18:33:21Z</dcterms:modified>
</cp:coreProperties>
</file>