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2"/>
  </p:notesMasterIdLst>
  <p:sldIdLst>
    <p:sldId id="362" r:id="rId2"/>
    <p:sldId id="361" r:id="rId3"/>
    <p:sldId id="374" r:id="rId4"/>
    <p:sldId id="365" r:id="rId5"/>
    <p:sldId id="366" r:id="rId6"/>
    <p:sldId id="371" r:id="rId7"/>
    <p:sldId id="372" r:id="rId8"/>
    <p:sldId id="357" r:id="rId9"/>
    <p:sldId id="373" r:id="rId10"/>
    <p:sldId id="358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5" autoAdjust="0"/>
    <p:restoredTop sz="94721" autoAdjust="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A0AE7BF-ED23-4B70-B26E-6A47850271F3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17F443-FCA1-4621-B4B3-F79E8D86A4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784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105FCA-33FC-485A-ADA4-16633E779AF9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575B9-4BDD-470C-B622-FCB90CE52900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F236-524E-40BA-8C22-2E92F5A9A3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FCCF7-4C5C-4C11-A1AB-52D3F5E1C506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D02D3-B7A6-4A46-906F-CB2F1F5310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D6D5E-4EFE-4B72-91A6-7A622CBDC4B7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26B97-3009-471C-9C72-18040F309D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02668-9CCF-433B-809E-2D82DEB663DA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636B2-2B58-494B-AAB7-4901EA916E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22E9C-5DBC-4AF0-821B-808509CFCFEB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F165C-7F3B-4592-B36A-C5E9D838A5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AA4D-7B09-4C74-AC1D-9BE1719AD59F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3B036-F65A-420C-B95C-B1B3B96BE6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1D046-4356-46AE-B4AB-1C72BAE3F20D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DCFA6-455A-44C2-ADFD-85454E4E06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4DD3E-0B9C-4252-BDF2-8340C667E8E3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82338-8637-4F4E-8CB8-DE7AA9A1D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6720-54E1-4B41-B06C-4F4A85E2670F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8EAC-C4BA-49E5-9B1E-BCBAA34517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5E53E-8746-428E-A8C2-A6DCBCF9C327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9C156-54C3-42D1-AEBF-080AAC9B6B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DDBC5-B396-415C-914C-8573217FB614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44311-D5E2-45C1-9739-54A85DC38D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06EFECC-0079-49AC-A218-59DC3C442ABB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873B24C-9079-4968-B2F0-322D5AAE0F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/>
          <p:cNvSpPr txBox="1">
            <a:spLocks noChangeArrowheads="1"/>
          </p:cNvSpPr>
          <p:nvPr/>
        </p:nvSpPr>
        <p:spPr bwMode="auto">
          <a:xfrm>
            <a:off x="683568" y="260648"/>
            <a:ext cx="6905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e-BY" sz="4400" b="1" dirty="0" smtClean="0">
                <a:latin typeface="Times New Roman" pitchFamily="18" charset="0"/>
                <a:cs typeface="Times New Roman" pitchFamily="18" charset="0"/>
              </a:rPr>
              <a:t>Фарміраванне </a:t>
            </a:r>
            <a:r>
              <a:rPr lang="be-BY" sz="4400" b="1" dirty="0">
                <a:latin typeface="Times New Roman" pitchFamily="18" charset="0"/>
                <a:cs typeface="Times New Roman" pitchFamily="18" charset="0"/>
              </a:rPr>
              <a:t>лінгвакультуралагічнай кампетэнцыі вучняў, </a:t>
            </a:r>
          </a:p>
          <a:p>
            <a:pPr algn="ctr"/>
            <a:r>
              <a:rPr lang="be-BY" sz="4400" b="1" dirty="0">
                <a:latin typeface="Times New Roman" pitchFamily="18" charset="0"/>
                <a:cs typeface="Times New Roman" pitchFamily="18" charset="0"/>
              </a:rPr>
              <a:t>або Як захоўваць  каштоўнасці нацыянальнай  культуры</a:t>
            </a:r>
          </a:p>
        </p:txBody>
      </p:sp>
      <p:grpSp>
        <p:nvGrpSpPr>
          <p:cNvPr id="3075" name="Группа 3"/>
          <p:cNvGrpSpPr>
            <a:grpSpLocks/>
          </p:cNvGrpSpPr>
          <p:nvPr/>
        </p:nvGrpSpPr>
        <p:grpSpPr bwMode="auto">
          <a:xfrm>
            <a:off x="8323263" y="333375"/>
            <a:ext cx="820737" cy="6237288"/>
            <a:chOff x="8323834" y="620688"/>
            <a:chExt cx="820166" cy="6237312"/>
          </a:xfrm>
        </p:grpSpPr>
        <p:pic>
          <p:nvPicPr>
            <p:cNvPr id="3076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3668833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620688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3563888" y="4725144"/>
            <a:ext cx="48268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вопыту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работы Аўласцовай Н.М., </a:t>
            </a:r>
          </a:p>
          <a:p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настаўніцы беларускай мовы і літаратуры </a:t>
            </a:r>
          </a:p>
          <a:p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ДУА «Гімназія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№ 1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г.Жлобіна»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1691680" y="2132856"/>
            <a:ext cx="59229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e-BY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Плённай працы!</a:t>
            </a:r>
            <a:endParaRPr lang="ru-RU" alt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435" name="Группа 4"/>
          <p:cNvGrpSpPr>
            <a:grpSpLocks/>
          </p:cNvGrpSpPr>
          <p:nvPr/>
        </p:nvGrpSpPr>
        <p:grpSpPr bwMode="auto">
          <a:xfrm>
            <a:off x="8323263" y="333375"/>
            <a:ext cx="820737" cy="6237288"/>
            <a:chOff x="8323834" y="620688"/>
            <a:chExt cx="820166" cy="6237312"/>
          </a:xfrm>
        </p:grpSpPr>
        <p:pic>
          <p:nvPicPr>
            <p:cNvPr id="18439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3" cstate="print"/>
            <a:srcRect l="33665" t="1393" r="29411" b="3117"/>
            <a:stretch>
              <a:fillRect/>
            </a:stretch>
          </p:blipFill>
          <p:spPr bwMode="auto">
            <a:xfrm>
              <a:off x="8323834" y="3668833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0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3" cstate="print"/>
            <a:srcRect l="33665" t="1393" r="29411" b="3117"/>
            <a:stretch>
              <a:fillRect/>
            </a:stretch>
          </p:blipFill>
          <p:spPr bwMode="auto">
            <a:xfrm>
              <a:off x="8323834" y="620688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436" name="Группа 7"/>
          <p:cNvGrpSpPr>
            <a:grpSpLocks/>
          </p:cNvGrpSpPr>
          <p:nvPr/>
        </p:nvGrpSpPr>
        <p:grpSpPr bwMode="auto">
          <a:xfrm>
            <a:off x="179388" y="260350"/>
            <a:ext cx="820737" cy="6237288"/>
            <a:chOff x="8323834" y="620688"/>
            <a:chExt cx="820166" cy="6237312"/>
          </a:xfrm>
        </p:grpSpPr>
        <p:pic>
          <p:nvPicPr>
            <p:cNvPr id="18437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3" cstate="print"/>
            <a:srcRect l="33665" t="1393" r="29411" b="3117"/>
            <a:stretch>
              <a:fillRect/>
            </a:stretch>
          </p:blipFill>
          <p:spPr bwMode="auto">
            <a:xfrm>
              <a:off x="8323834" y="3668833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38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3" cstate="print"/>
            <a:srcRect l="33665" t="1393" r="29411" b="3117"/>
            <a:stretch>
              <a:fillRect/>
            </a:stretch>
          </p:blipFill>
          <p:spPr bwMode="auto">
            <a:xfrm>
              <a:off x="8323834" y="620688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дыялог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9207"/>
            <a:ext cx="9144000" cy="609958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40768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2313" algn="just">
              <a:defRPr/>
            </a:pP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Лінгвакультуралагічная     кампетэнцыя </a:t>
            </a:r>
            <a:r>
              <a:rPr lang="be-BY" sz="2800" b="1" dirty="0" smtClean="0">
                <a:solidFill>
                  <a:srgbClr val="C00000"/>
                </a:solidFill>
                <a:latin typeface="Calibri" pitchFamily="34" charset="0"/>
              </a:rPr>
              <a:t>–</a:t>
            </a: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e-BY" sz="2800" dirty="0" smtClean="0">
                <a:latin typeface="Times New Roman" pitchFamily="18" charset="0"/>
                <a:cs typeface="Times New Roman" pitchFamily="18" charset="0"/>
              </a:rPr>
              <a:t>усведамленне вучнямі мовы як феномена культуры, у якім знайшлі адбітак яе праяўленні, выпрацоўка ўменняў карыстацца культуразнаўчымі звесткамі з мэтай забеспячэння паўнацэннай камунікацыі.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3"/>
          <p:cNvGrpSpPr>
            <a:grpSpLocks/>
          </p:cNvGrpSpPr>
          <p:nvPr/>
        </p:nvGrpSpPr>
        <p:grpSpPr bwMode="auto">
          <a:xfrm>
            <a:off x="8323263" y="332656"/>
            <a:ext cx="820737" cy="6237288"/>
            <a:chOff x="8323834" y="620688"/>
            <a:chExt cx="820166" cy="6237312"/>
          </a:xfrm>
        </p:grpSpPr>
        <p:pic>
          <p:nvPicPr>
            <p:cNvPr id="4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3668833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620688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Группа 4"/>
          <p:cNvGrpSpPr>
            <a:grpSpLocks/>
          </p:cNvGrpSpPr>
          <p:nvPr/>
        </p:nvGrpSpPr>
        <p:grpSpPr bwMode="auto">
          <a:xfrm>
            <a:off x="8323263" y="333375"/>
            <a:ext cx="820737" cy="6237288"/>
            <a:chOff x="8323834" y="620688"/>
            <a:chExt cx="820166" cy="6237312"/>
          </a:xfrm>
        </p:grpSpPr>
        <p:pic>
          <p:nvPicPr>
            <p:cNvPr id="6190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3668833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91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620688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1484313"/>
          <a:ext cx="7920879" cy="4586808"/>
        </p:xfrm>
        <a:graphic>
          <a:graphicData uri="http://schemas.openxmlformats.org/drawingml/2006/table">
            <a:tbl>
              <a:tblPr/>
              <a:tblGrid>
                <a:gridCol w="1262905"/>
                <a:gridCol w="2558204"/>
                <a:gridCol w="2119344"/>
                <a:gridCol w="1980426"/>
              </a:tblGrid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b="1" dirty="0">
                          <a:latin typeface="Times New Roman"/>
                          <a:ea typeface="Calibri"/>
                          <a:cs typeface="Times New Roman"/>
                        </a:rPr>
                        <a:t>Слова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b="1" dirty="0">
                          <a:latin typeface="Times New Roman"/>
                          <a:ea typeface="Calibri"/>
                          <a:cs typeface="Times New Roman"/>
                        </a:rPr>
                        <a:t>Тлумачэнне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b="1" dirty="0">
                          <a:latin typeface="Times New Roman"/>
                          <a:ea typeface="Calibri"/>
                          <a:cs typeface="Times New Roman"/>
                        </a:rPr>
                        <a:t>Тып скланення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b="1" dirty="0">
                          <a:latin typeface="Times New Roman"/>
                          <a:ea typeface="Calibri"/>
                          <a:cs typeface="Times New Roman"/>
                        </a:rPr>
                        <a:t>Месны склон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Times New Roman"/>
                          <a:ea typeface="Calibri"/>
                          <a:cs typeface="Times New Roman"/>
                        </a:rPr>
                        <a:t>свякроў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Times New Roman"/>
                          <a:ea typeface="Calibri"/>
                          <a:cs typeface="Times New Roman"/>
                        </a:rPr>
                        <a:t>маці мужа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latin typeface="Times New Roman"/>
                          <a:ea typeface="Calibri"/>
                          <a:cs typeface="Times New Roman"/>
                        </a:rPr>
                        <a:t>цесць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Times New Roman"/>
                          <a:ea typeface="Calibri"/>
                          <a:cs typeface="Times New Roman"/>
                        </a:rPr>
                        <a:t>бацька жонкі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latin typeface="Times New Roman"/>
                          <a:ea typeface="Calibri"/>
                          <a:cs typeface="Times New Roman"/>
                        </a:rPr>
                        <a:t>цешча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Times New Roman"/>
                          <a:ea typeface="Calibri"/>
                          <a:cs typeface="Times New Roman"/>
                        </a:rPr>
                        <a:t>маці жонкі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latin typeface="Times New Roman"/>
                          <a:ea typeface="Calibri"/>
                          <a:cs typeface="Times New Roman"/>
                        </a:rPr>
                        <a:t>дзевер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Times New Roman"/>
                          <a:ea typeface="Calibri"/>
                          <a:cs typeface="Times New Roman"/>
                        </a:rPr>
                        <a:t>брат мужа ў адносінах да яго жонкі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latin typeface="Times New Roman"/>
                          <a:ea typeface="Calibri"/>
                          <a:cs typeface="Times New Roman"/>
                        </a:rPr>
                        <a:t>дзядзіна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Times New Roman"/>
                          <a:ea typeface="Calibri"/>
                          <a:cs typeface="Times New Roman"/>
                        </a:rPr>
                        <a:t>жонка дзядзькі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latin typeface="Times New Roman"/>
                          <a:ea typeface="Calibri"/>
                          <a:cs typeface="Times New Roman"/>
                        </a:rPr>
                        <a:t>дзядзька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Times New Roman"/>
                          <a:ea typeface="Calibri"/>
                          <a:cs typeface="Times New Roman"/>
                        </a:rPr>
                        <a:t>бацькаў ці матулін брат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6189" name="TextBox 6"/>
          <p:cNvSpPr txBox="1">
            <a:spLocks noChangeArrowheads="1"/>
          </p:cNvSpPr>
          <p:nvPr/>
        </p:nvSpPr>
        <p:spPr bwMode="auto">
          <a:xfrm>
            <a:off x="285720" y="214290"/>
            <a:ext cx="82448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Вызначце тып скланення назоўнікаў, пастаўце іх у месным склоне.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Группа 3"/>
          <p:cNvGrpSpPr>
            <a:grpSpLocks/>
          </p:cNvGrpSpPr>
          <p:nvPr/>
        </p:nvGrpSpPr>
        <p:grpSpPr bwMode="auto">
          <a:xfrm>
            <a:off x="8323263" y="333375"/>
            <a:ext cx="820737" cy="6237288"/>
            <a:chOff x="8323834" y="620688"/>
            <a:chExt cx="820166" cy="6237312"/>
          </a:xfrm>
        </p:grpSpPr>
        <p:pic>
          <p:nvPicPr>
            <p:cNvPr id="7193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3668833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4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620688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1" name="TextBox 6"/>
          <p:cNvSpPr txBox="1">
            <a:spLocks noChangeArrowheads="1"/>
          </p:cNvSpPr>
          <p:nvPr/>
        </p:nvSpPr>
        <p:spPr bwMode="auto">
          <a:xfrm>
            <a:off x="571472" y="214290"/>
            <a:ext cx="74882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Дапішыце сказы, раскрыўшы значэнне ўжытых слоў.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71472" y="857232"/>
            <a:ext cx="7675588" cy="2125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be-BY" dirty="0" smtClean="0">
                <a:latin typeface="Times New Roman" pitchFamily="18" charset="0"/>
              </a:rPr>
              <a:t>А. </a:t>
            </a:r>
            <a:r>
              <a:rPr lang="be-BY" dirty="0">
                <a:latin typeface="Times New Roman" pitchFamily="18" charset="0"/>
              </a:rPr>
              <a:t>У склад хамута ўваходзяць клешчы </a:t>
            </a:r>
            <a:r>
              <a:rPr lang="be-BY" dirty="0">
                <a:latin typeface="Calibri" pitchFamily="34" charset="0"/>
              </a:rPr>
              <a:t>–</a:t>
            </a:r>
            <a:r>
              <a:rPr lang="be-BY" dirty="0">
                <a:latin typeface="Times New Roman" pitchFamily="18" charset="0"/>
              </a:rPr>
              <a:t> </a:t>
            </a:r>
            <a:r>
              <a:rPr lang="be-BY" dirty="0" smtClean="0">
                <a:latin typeface="Times New Roman" pitchFamily="18" charset="0"/>
              </a:rPr>
              <a:t>…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be-BY" dirty="0" smtClean="0">
                <a:latin typeface="Times New Roman" pitchFamily="18" charset="0"/>
              </a:rPr>
              <a:t>Б. </a:t>
            </a:r>
            <a:r>
              <a:rPr lang="be-BY" dirty="0">
                <a:latin typeface="Times New Roman" pitchFamily="18" charset="0"/>
              </a:rPr>
              <a:t>Ніжнія канцы клешчаў сцягваюцца на шыі каня супоняю </a:t>
            </a:r>
            <a:r>
              <a:rPr lang="be-BY" dirty="0" smtClean="0">
                <a:latin typeface="Calibri" pitchFamily="34" charset="0"/>
              </a:rPr>
              <a:t>– …</a:t>
            </a:r>
            <a:r>
              <a:rPr lang="be-BY" dirty="0" smtClean="0">
                <a:latin typeface="Times New Roman" pitchFamily="18" charset="0"/>
              </a:rPr>
              <a:t> 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be-BY" dirty="0" smtClean="0">
                <a:latin typeface="Times New Roman" pitchFamily="18" charset="0"/>
              </a:rPr>
              <a:t>В. </a:t>
            </a:r>
            <a:r>
              <a:rPr lang="be-BY" dirty="0">
                <a:latin typeface="Times New Roman" pitchFamily="18" charset="0"/>
              </a:rPr>
              <a:t>Хамут мае па баках гужы </a:t>
            </a:r>
            <a:r>
              <a:rPr lang="be-BY" dirty="0" smtClean="0">
                <a:latin typeface="Calibri" pitchFamily="34" charset="0"/>
              </a:rPr>
              <a:t>– …</a:t>
            </a:r>
            <a:r>
              <a:rPr lang="be-BY" dirty="0" smtClean="0">
                <a:latin typeface="Times New Roman" pitchFamily="18" charset="0"/>
              </a:rPr>
              <a:t> 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be-BY" dirty="0" smtClean="0">
                <a:latin typeface="Times New Roman" pitchFamily="18" charset="0"/>
              </a:rPr>
              <a:t>Г. </a:t>
            </a:r>
            <a:r>
              <a:rPr lang="be-BY" dirty="0">
                <a:latin typeface="Times New Roman" pitchFamily="18" charset="0"/>
              </a:rPr>
              <a:t>Да спіны каня шчыльна прылягае падсядзёлак </a:t>
            </a:r>
            <a:r>
              <a:rPr lang="be-BY" dirty="0">
                <a:latin typeface="Calibri" pitchFamily="34" charset="0"/>
              </a:rPr>
              <a:t>–</a:t>
            </a:r>
            <a:r>
              <a:rPr lang="be-BY" dirty="0">
                <a:latin typeface="Times New Roman" pitchFamily="18" charset="0"/>
              </a:rPr>
              <a:t> </a:t>
            </a:r>
            <a:r>
              <a:rPr lang="be-BY" dirty="0" smtClean="0">
                <a:latin typeface="Times New Roman" pitchFamily="18" charset="0"/>
              </a:rPr>
              <a:t>…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be-BY" dirty="0" smtClean="0">
                <a:latin typeface="Times New Roman" pitchFamily="18" charset="0"/>
              </a:rPr>
              <a:t>Д. </a:t>
            </a:r>
            <a:r>
              <a:rPr lang="be-BY" dirty="0">
                <a:latin typeface="Times New Roman" pitchFamily="18" charset="0"/>
              </a:rPr>
              <a:t>Да аброці, надзетай на галаву каня, мацуюцца лейцы </a:t>
            </a:r>
            <a:r>
              <a:rPr lang="be-BY" dirty="0">
                <a:latin typeface="Calibri" pitchFamily="34" charset="0"/>
              </a:rPr>
              <a:t>–</a:t>
            </a:r>
            <a:r>
              <a:rPr lang="be-BY" dirty="0">
                <a:latin typeface="Times New Roman" pitchFamily="18" charset="0"/>
              </a:rPr>
              <a:t> </a:t>
            </a:r>
            <a:r>
              <a:rPr lang="be-BY" dirty="0" smtClean="0">
                <a:latin typeface="Times New Roman" pitchFamily="18" charset="0"/>
              </a:rPr>
              <a:t>…</a:t>
            </a:r>
            <a:endParaRPr lang="be-BY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42910" y="3286124"/>
          <a:ext cx="7344816" cy="2743200"/>
        </p:xfrm>
        <a:graphic>
          <a:graphicData uri="http://schemas.openxmlformats.org/drawingml/2006/table">
            <a:tbl>
              <a:tblPr/>
              <a:tblGrid>
                <a:gridCol w="2081959"/>
                <a:gridCol w="5262857"/>
              </a:tblGrid>
              <a:tr h="0">
                <a:tc>
                  <a:txBody>
                    <a:bodyPr/>
                    <a:lstStyle/>
                    <a:p>
                      <a:pPr marL="1857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а) клешчы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523875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be-BY" sz="1800" dirty="0" smtClean="0">
                          <a:latin typeface="Times New Roman"/>
                          <a:ea typeface="Calibri"/>
                          <a:cs typeface="Times New Roman"/>
                        </a:rPr>
                        <a:t>тонкі </a:t>
                      </a: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скураны пасак</a:t>
                      </a:r>
                      <a:r>
                        <a:rPr lang="be-BY" sz="18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23875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be-BY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57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б) супоня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180975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2. скураная ці вераўчаная пятля ў хамуце, каб трымаць дугу і аглоблі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57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в) гуж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180975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3. вяроўкі ці рамяні для кіравання коньмі ў запрэжцы.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57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г) падсядзёлак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180975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4. драўляны каркас, абкладзены знутры мяккім валікам з воўны.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57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д) лейцы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180975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5. скураная падушка на лямцавай падкладцы</a:t>
                      </a:r>
                      <a:r>
                        <a:rPr lang="be-BY" sz="18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180975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95536" y="116632"/>
            <a:ext cx="80648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be-BY" sz="2000" b="1" dirty="0" smtClean="0">
                <a:latin typeface="Times New Roman" pitchFamily="18" charset="0"/>
                <a:cs typeface="Times New Roman" pitchFamily="18" charset="0"/>
              </a:rPr>
              <a:t>3. Вызначце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стыль тэксту. Па апісанні вызначце, пра што </a:t>
            </a:r>
            <a:r>
              <a:rPr lang="be-BY" sz="2000" b="1" dirty="0" smtClean="0">
                <a:latin typeface="Times New Roman" pitchFamily="18" charset="0"/>
                <a:cs typeface="Times New Roman" pitchFamily="18" charset="0"/>
              </a:rPr>
              <a:t>ідзе гаворка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ў сказах.</a:t>
            </a: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95536" y="764704"/>
            <a:ext cx="745232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22313" algn="l"/>
              </a:tabLst>
            </a:pPr>
            <a:r>
              <a:rPr kumimoji="0" lang="be-BY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	У народных вераваннях ён выступаў сімвалам дарогі, шляху. Зняўшы яго, чалавек далучаўся да таго свету, меў магчымасць уступіць з ім у кантакт. </a:t>
            </a:r>
            <a:endParaRPr lang="be-BY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2231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2313" algn="l"/>
              </a:tabLst>
            </a:pPr>
            <a:r>
              <a:rPr kumimoji="0" lang="be-BY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	Яго дзяўчаты пачыналі насіць толькі пасля дасягнення паўналецця. Ён увасабляў ідэю нараджэння – у яго кідалі чарапкі, каб бясплодная жанчына магла зацяжарыць, ім выціралі сурочаных дзетак.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231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2313" algn="l"/>
              </a:tabLst>
            </a:pPr>
            <a:r>
              <a:rPr kumimoji="0" lang="be-BY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	Ён меў найвышэйшы сімвалічны статус сярод адзення. Яго рытуальнае выкарыстанне пачыналася з першых хвілін жыцця чалавека і працягвалася да самай смерці. На яго клалі нованароджанае дзіця, на яго садзілі малое ў час першага падстрыгання. Маладыя сядзелі на ім за вясельным сталом. На яго паўсюдна клалі толькі што памерлага чалавека.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231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2313" algn="l"/>
              </a:tabLst>
            </a:pPr>
            <a:r>
              <a:rPr kumimoji="0" lang="be-BY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	Ён гарантуе абарону ад небяспекі з боку знешняга свету. Без яго мужчына ўспрымаўся як сацыяльна непаўнацэнны. Яго здымаюць у прысутнасці нябожчыка, што сімвалізуе духоўны кантакт з памерлым.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231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2313" algn="l"/>
              </a:tabLst>
            </a:pPr>
            <a:r>
              <a:rPr kumimoji="0" lang="be-BY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	Ён яскравы элемент жаночага строю. Без яго замужнія жанчыны не мелі права з’яўляцца за межамі хаты. Насіць яго трэба было, каб не трапіць пад уздзеянне нячыстай сілы. </a:t>
            </a:r>
            <a:endParaRPr kumimoji="0" lang="be-BY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4"/>
          <p:cNvGrpSpPr>
            <a:grpSpLocks/>
          </p:cNvGrpSpPr>
          <p:nvPr/>
        </p:nvGrpSpPr>
        <p:grpSpPr bwMode="auto">
          <a:xfrm>
            <a:off x="8323263" y="333375"/>
            <a:ext cx="820737" cy="6237288"/>
            <a:chOff x="8323834" y="620688"/>
            <a:chExt cx="820166" cy="6237312"/>
          </a:xfrm>
        </p:grpSpPr>
        <p:pic>
          <p:nvPicPr>
            <p:cNvPr id="5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3668833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620688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8323263" y="333375"/>
            <a:ext cx="820737" cy="6237288"/>
            <a:chOff x="8323834" y="620688"/>
            <a:chExt cx="820166" cy="6237312"/>
          </a:xfrm>
        </p:grpSpPr>
        <p:pic>
          <p:nvPicPr>
            <p:cNvPr id="3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3668833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620688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23528" y="260648"/>
            <a:ext cx="807249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4013" algn="l"/>
              </a:tabLst>
            </a:pPr>
            <a:r>
              <a:rPr lang="be-BY" sz="2000" b="1" dirty="0" smtClean="0">
                <a:latin typeface="Times New Roman" pitchFamily="18" charset="0"/>
                <a:cs typeface="Times New Roman" pitchFamily="18" charset="0"/>
              </a:rPr>
              <a:t>4.	Спалучыце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часткі фразеалагічных адзінак са </a:t>
            </a:r>
            <a:r>
              <a:rPr lang="be-BY" sz="2000" b="1" dirty="0" smtClean="0">
                <a:latin typeface="Times New Roman" pitchFamily="18" charset="0"/>
                <a:cs typeface="Times New Roman" pitchFamily="18" charset="0"/>
              </a:rPr>
              <a:t>слупкоў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1 і 2, каб стварыць адну </a:t>
            </a:r>
            <a:r>
              <a:rPr lang="be-BY" sz="2000" b="1" dirty="0" smtClean="0">
                <a:latin typeface="Times New Roman" pitchFamily="18" charset="0"/>
                <a:cs typeface="Times New Roman" pitchFamily="18" charset="0"/>
              </a:rPr>
              <a:t>правільную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фразему. </a:t>
            </a:r>
            <a:r>
              <a:rPr lang="be-BY" sz="2000" b="1" dirty="0" smtClean="0">
                <a:latin typeface="Times New Roman" pitchFamily="18" charset="0"/>
                <a:cs typeface="Times New Roman" pitchFamily="18" charset="0"/>
              </a:rPr>
              <a:t> Запішыце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варыянты, </a:t>
            </a:r>
            <a:r>
              <a:rPr lang="be-BY" sz="2000" b="1" dirty="0" smtClean="0">
                <a:latin typeface="Times New Roman" pitchFamily="18" charset="0"/>
                <a:cs typeface="Times New Roman" pitchFamily="18" charset="0"/>
              </a:rPr>
              <a:t> якія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атрымаліся, раскрываючы </a:t>
            </a:r>
            <a:r>
              <a:rPr lang="be-BY" sz="2000" b="1" dirty="0" smtClean="0">
                <a:latin typeface="Times New Roman" pitchFamily="18" charset="0"/>
                <a:cs typeface="Times New Roman" pitchFamily="18" charset="0"/>
              </a:rPr>
              <a:t>дужкі </a:t>
            </a: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і ўстаўляючы патрэбныя літары.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71600" y="2132856"/>
          <a:ext cx="6552728" cy="2880360"/>
        </p:xfrm>
        <a:graphic>
          <a:graphicData uri="http://schemas.openxmlformats.org/drawingml/2006/table">
            <a:tbl>
              <a:tblPr/>
              <a:tblGrid>
                <a:gridCol w="3276022"/>
                <a:gridCol w="3276706"/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337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бачыў бог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да (В,в)ялікадня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337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дарагое яечка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нагам  (не)спакой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337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(да)спадобы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што не даў сві(н,нн)і рог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337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за дурной галавой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скуру купляць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337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на жывым мядз…ведзі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не ра(с,сс)ячэш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337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пугаю кавадла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latin typeface="Times New Roman"/>
                          <a:ea typeface="Calibri"/>
                          <a:cs typeface="Times New Roman"/>
                        </a:rPr>
                        <a:t>прыпасці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0"/>
          <p:cNvSpPr>
            <a:spLocks noChangeArrowheads="1"/>
          </p:cNvSpPr>
          <p:nvPr/>
        </p:nvSpPr>
        <p:spPr bwMode="auto">
          <a:xfrm>
            <a:off x="107950" y="44450"/>
            <a:ext cx="90360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e-BY" altLang="ru-RU" sz="3200" b="1">
                <a:latin typeface="Times New Roman" pitchFamily="18" charset="0"/>
                <a:cs typeface="Times New Roman" pitchFamily="18" charset="0"/>
              </a:rPr>
              <a:t>    Да</a:t>
            </a:r>
            <a:r>
              <a:rPr lang="be-BY" altLang="ru-RU" sz="3200" b="1">
                <a:latin typeface="Times New Roman" pitchFamily="18" charset="0"/>
              </a:rPr>
              <a:t> помнікаў беларускай культуры адносяцца </a:t>
            </a:r>
            <a:r>
              <a:rPr lang="be-BY" altLang="ru-RU" sz="2800">
                <a:latin typeface="Times New Roman" pitchFamily="18" charset="0"/>
              </a:rPr>
              <a:t>                     </a:t>
            </a:r>
          </a:p>
          <a:p>
            <a:r>
              <a:rPr lang="be-BY" altLang="ru-RU" sz="2800">
                <a:latin typeface="Times New Roman" pitchFamily="18" charset="0"/>
              </a:rPr>
              <a:t> </a:t>
            </a:r>
            <a:r>
              <a:rPr lang="be-BY" altLang="ru-RU"/>
              <a:t>,</a:t>
            </a:r>
            <a:endParaRPr lang="ru-RU" altLang="ru-RU"/>
          </a:p>
        </p:txBody>
      </p:sp>
      <p:pic>
        <p:nvPicPr>
          <p:cNvPr id="9219" name="Рисунок 22" descr="https://avatars.mds.yandex.net/get-pdb/2078597/024b3168-bc94-450d-bea6-eb74ec4aadb0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692150"/>
            <a:ext cx="1522412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23" descr="http://www.gants-region.info/encyclopaedia/05/dop/dziazh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2775" y="692150"/>
            <a:ext cx="1465263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24" descr="https://ds05.infourok.ru/uploads/ex/0937/0007aa56-8951ee45/hello_html_b0481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79825" y="690563"/>
            <a:ext cx="153987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Прямоугольник 11"/>
          <p:cNvSpPr>
            <a:spLocks noChangeArrowheads="1"/>
          </p:cNvSpPr>
          <p:nvPr/>
        </p:nvSpPr>
        <p:spPr bwMode="auto">
          <a:xfrm>
            <a:off x="34925" y="2052638"/>
            <a:ext cx="7566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latin typeface="Times New Roman" pitchFamily="18" charset="0"/>
              </a:rPr>
              <a:t>ведаеце вы, што                 узнік раней за</a:t>
            </a:r>
            <a:endParaRPr lang="ru-RU" altLang="ru-RU" sz="3200" b="1"/>
          </a:p>
        </p:txBody>
      </p:sp>
      <p:pic>
        <p:nvPicPr>
          <p:cNvPr id="9223" name="Рисунок 26" descr="http://s5.gallery.aystatic.by/650/639/343/5022/5022343639_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49938" y="5867400"/>
            <a:ext cx="842962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Прямоугольник 12"/>
          <p:cNvSpPr>
            <a:spLocks noChangeArrowheads="1"/>
          </p:cNvSpPr>
          <p:nvPr/>
        </p:nvSpPr>
        <p:spPr bwMode="auto">
          <a:xfrm>
            <a:off x="34925" y="3213100"/>
            <a:ext cx="6021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latin typeface="Times New Roman" pitchFamily="18" charset="0"/>
              </a:rPr>
              <a:t>Ім накрывалі тую ж</a:t>
            </a:r>
            <a:r>
              <a:rPr lang="be-BY" altLang="ru-RU" sz="2800">
                <a:latin typeface="Times New Roman" pitchFamily="18" charset="0"/>
              </a:rPr>
              <a:t>                       </a:t>
            </a:r>
            <a:r>
              <a:rPr lang="be-BY" altLang="ru-RU">
                <a:latin typeface="Times New Roman" pitchFamily="18" charset="0"/>
              </a:rPr>
              <a:t>.</a:t>
            </a:r>
            <a:endParaRPr lang="ru-RU" altLang="ru-RU"/>
          </a:p>
        </p:txBody>
      </p:sp>
      <p:sp>
        <p:nvSpPr>
          <p:cNvPr id="9225" name="Прямоугольник 14"/>
          <p:cNvSpPr>
            <a:spLocks noChangeArrowheads="1"/>
          </p:cNvSpPr>
          <p:nvPr/>
        </p:nvSpPr>
        <p:spPr bwMode="auto">
          <a:xfrm>
            <a:off x="1563688" y="1316038"/>
            <a:ext cx="241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>
                <a:latin typeface="Times New Roman" pitchFamily="18" charset="0"/>
              </a:rPr>
              <a:t>,</a:t>
            </a:r>
            <a:endParaRPr lang="ru-RU" altLang="ru-RU"/>
          </a:p>
        </p:txBody>
      </p:sp>
      <p:sp>
        <p:nvSpPr>
          <p:cNvPr id="9226" name="Прямоугольник 16"/>
          <p:cNvSpPr>
            <a:spLocks noChangeArrowheads="1"/>
          </p:cNvSpPr>
          <p:nvPr/>
        </p:nvSpPr>
        <p:spPr bwMode="auto">
          <a:xfrm>
            <a:off x="5292725" y="1125538"/>
            <a:ext cx="287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latin typeface="Times New Roman" pitchFamily="18" charset="0"/>
              </a:rPr>
              <a:t>.</a:t>
            </a:r>
            <a:endParaRPr lang="ru-RU" altLang="ru-RU" sz="3200" b="1"/>
          </a:p>
        </p:txBody>
      </p:sp>
      <p:sp>
        <p:nvSpPr>
          <p:cNvPr id="9227" name="Прямоугольник 17"/>
          <p:cNvSpPr>
            <a:spLocks noChangeArrowheads="1"/>
          </p:cNvSpPr>
          <p:nvPr/>
        </p:nvSpPr>
        <p:spPr bwMode="auto">
          <a:xfrm>
            <a:off x="3490913" y="3244850"/>
            <a:ext cx="300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>
                <a:latin typeface="Times New Roman" pitchFamily="18" charset="0"/>
              </a:rPr>
              <a:t>. </a:t>
            </a:r>
            <a:endParaRPr lang="ru-RU" altLang="ru-RU"/>
          </a:p>
        </p:txBody>
      </p:sp>
      <p:pic>
        <p:nvPicPr>
          <p:cNvPr id="9228" name="Рисунок 33" descr="http://www.gants-region.info/encyclopaedia/05/dop/dziazh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738" y="2997200"/>
            <a:ext cx="15462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9" name="Прямоугольник 18"/>
          <p:cNvSpPr>
            <a:spLocks noChangeArrowheads="1"/>
          </p:cNvSpPr>
          <p:nvPr/>
        </p:nvSpPr>
        <p:spPr bwMode="auto">
          <a:xfrm>
            <a:off x="5545138" y="3276600"/>
            <a:ext cx="32591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latin typeface="Times New Roman" pitchFamily="18" charset="0"/>
              </a:rPr>
              <a:t>з рошчынай,</a:t>
            </a:r>
            <a:r>
              <a:rPr lang="be-BY" altLang="ru-RU" sz="2800">
                <a:latin typeface="Times New Roman" pitchFamily="18" charset="0"/>
              </a:rPr>
              <a:t> </a:t>
            </a:r>
            <a:r>
              <a:rPr lang="be-BY" altLang="ru-RU" sz="3200" b="1">
                <a:latin typeface="Times New Roman" pitchFamily="18" charset="0"/>
              </a:rPr>
              <a:t>яго</a:t>
            </a:r>
            <a:endParaRPr lang="ru-RU" altLang="ru-RU" sz="3200" b="1"/>
          </a:p>
        </p:txBody>
      </p:sp>
      <p:sp>
        <p:nvSpPr>
          <p:cNvPr id="9230" name="Прямоугольник 19"/>
          <p:cNvSpPr>
            <a:spLocks noChangeArrowheads="1"/>
          </p:cNvSpPr>
          <p:nvPr/>
        </p:nvSpPr>
        <p:spPr bwMode="auto">
          <a:xfrm>
            <a:off x="4781550" y="3748088"/>
            <a:ext cx="274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2800">
                <a:latin typeface="Times New Roman" pitchFamily="18" charset="0"/>
              </a:rPr>
              <a:t> </a:t>
            </a:r>
          </a:p>
        </p:txBody>
      </p:sp>
      <p:pic>
        <p:nvPicPr>
          <p:cNvPr id="9231" name="Рисунок 36" descr="http://www.liberty-rb.ru/images/wedding/rushnik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1613" y="4005263"/>
            <a:ext cx="1182687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2" name="Прямоугольник 20"/>
          <p:cNvSpPr>
            <a:spLocks noChangeArrowheads="1"/>
          </p:cNvSpPr>
          <p:nvPr/>
        </p:nvSpPr>
        <p:spPr bwMode="auto">
          <a:xfrm>
            <a:off x="4064000" y="4508500"/>
            <a:ext cx="61960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e-BY" altLang="ru-RU" sz="3200" b="1">
                <a:latin typeface="Times New Roman" pitchFamily="18" charset="0"/>
              </a:rPr>
              <a:t>,  ім выціралі </a:t>
            </a:r>
          </a:p>
        </p:txBody>
      </p:sp>
      <p:pic>
        <p:nvPicPr>
          <p:cNvPr id="9233" name="Рисунок 38" descr="https://otvet.imgsmail.ru/download/81146252_9def79da0f649505a309d1a75c950a76_80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58963" y="6092825"/>
            <a:ext cx="10572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Прямоугольник 21"/>
          <p:cNvSpPr>
            <a:spLocks noChangeArrowheads="1"/>
          </p:cNvSpPr>
          <p:nvPr/>
        </p:nvSpPr>
        <p:spPr bwMode="auto">
          <a:xfrm>
            <a:off x="2986088" y="6230938"/>
            <a:ext cx="286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latin typeface="Times New Roman" pitchFamily="18" charset="0"/>
              </a:rPr>
              <a:t>, ім прыбіралі</a:t>
            </a:r>
            <a:r>
              <a:rPr lang="be-BY" altLang="ru-RU" sz="32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altLang="ru-RU" sz="3200" b="1"/>
          </a:p>
        </p:txBody>
      </p:sp>
      <p:pic>
        <p:nvPicPr>
          <p:cNvPr id="9235" name="Рисунок 40" descr="http://s5.gallery.aystatic.by/650/639/343/5022/5022343639_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750" y="1547813"/>
            <a:ext cx="1312863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6" name="Прямоугольник 25"/>
          <p:cNvSpPr>
            <a:spLocks noChangeArrowheads="1"/>
          </p:cNvSpPr>
          <p:nvPr/>
        </p:nvSpPr>
        <p:spPr bwMode="auto">
          <a:xfrm>
            <a:off x="1417638" y="5556250"/>
            <a:ext cx="352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latin typeface="Times New Roman" pitchFamily="18" charset="0"/>
              </a:rPr>
              <a:t> </a:t>
            </a:r>
            <a:r>
              <a:rPr lang="be-BY" altLang="ru-RU">
                <a:latin typeface="Times New Roman" pitchFamily="18" charset="0"/>
              </a:rPr>
              <a:t>.</a:t>
            </a:r>
            <a:r>
              <a:rPr lang="be-BY" alt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altLang="ru-RU"/>
          </a:p>
        </p:txBody>
      </p:sp>
      <p:sp>
        <p:nvSpPr>
          <p:cNvPr id="9237" name="Прямоугольник 42"/>
          <p:cNvSpPr>
            <a:spLocks noChangeArrowheads="1"/>
          </p:cNvSpPr>
          <p:nvPr/>
        </p:nvSpPr>
        <p:spPr bwMode="auto">
          <a:xfrm>
            <a:off x="3419475" y="1268413"/>
            <a:ext cx="150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e-BY" altLang="ru-RU" sz="2000" b="1">
                <a:latin typeface="Times New Roman" pitchFamily="18" charset="0"/>
              </a:rPr>
              <a:t>,</a:t>
            </a:r>
            <a:endParaRPr lang="ru-RU" altLang="ru-RU" sz="2000" b="1"/>
          </a:p>
        </p:txBody>
      </p:sp>
      <p:sp>
        <p:nvSpPr>
          <p:cNvPr id="9238" name="Прямоугольник 27"/>
          <p:cNvSpPr>
            <a:spLocks noChangeArrowheads="1"/>
          </p:cNvSpPr>
          <p:nvPr/>
        </p:nvSpPr>
        <p:spPr bwMode="auto">
          <a:xfrm>
            <a:off x="8820150" y="2122488"/>
            <a:ext cx="390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latin typeface="Times New Roman" pitchFamily="18" charset="0"/>
                <a:cs typeface="Times New Roman" pitchFamily="18" charset="0"/>
              </a:rPr>
              <a:t>?</a:t>
            </a:r>
            <a:endParaRPr lang="ru-RU" alt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9" name="Прямоугольник 44"/>
          <p:cNvSpPr>
            <a:spLocks noChangeArrowheads="1"/>
          </p:cNvSpPr>
          <p:nvPr/>
        </p:nvSpPr>
        <p:spPr bwMode="auto">
          <a:xfrm>
            <a:off x="1563688" y="1314450"/>
            <a:ext cx="249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2000" b="1">
                <a:latin typeface="Times New Roman" pitchFamily="18" charset="0"/>
              </a:rPr>
              <a:t>,</a:t>
            </a:r>
            <a:endParaRPr lang="ru-RU" altLang="ru-RU" sz="2000" b="1"/>
          </a:p>
        </p:txBody>
      </p:sp>
      <p:sp>
        <p:nvSpPr>
          <p:cNvPr id="9240" name="Прямоугольник 28"/>
          <p:cNvSpPr>
            <a:spLocks noChangeArrowheads="1"/>
          </p:cNvSpPr>
          <p:nvPr/>
        </p:nvSpPr>
        <p:spPr bwMode="auto">
          <a:xfrm>
            <a:off x="3175" y="4487863"/>
            <a:ext cx="28527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latin typeface="Times New Roman" pitchFamily="18" charset="0"/>
                <a:cs typeface="Times New Roman" pitchFamily="18" charset="0"/>
              </a:rPr>
              <a:t>слалі пад ногі</a:t>
            </a:r>
            <a:r>
              <a:rPr lang="be-BY" altLang="ru-RU" sz="3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alt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1" name="Прямоугольник 29"/>
          <p:cNvSpPr>
            <a:spLocks noChangeArrowheads="1"/>
          </p:cNvSpPr>
          <p:nvPr/>
        </p:nvSpPr>
        <p:spPr bwMode="auto">
          <a:xfrm>
            <a:off x="-36513" y="5445125"/>
            <a:ext cx="8150226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e-BY" altLang="ru-RU" sz="2800">
                <a:latin typeface="Times New Roman" pitchFamily="18" charset="0"/>
              </a:rPr>
              <a:t> </a:t>
            </a:r>
            <a:r>
              <a:rPr lang="be-BY" altLang="ru-RU" sz="3200" b="1">
                <a:latin typeface="Times New Roman" pitchFamily="18" charset="0"/>
              </a:rPr>
              <a:t>твар і рукі,   яго накідвалі на толькі </a:t>
            </a:r>
            <a:r>
              <a:rPr lang="be-BY" altLang="ru-RU" sz="3200" b="1">
                <a:solidFill>
                  <a:srgbClr val="000000"/>
                </a:solidFill>
                <a:latin typeface="Times New Roman" pitchFamily="18" charset="0"/>
              </a:rPr>
              <a:t>што</a:t>
            </a:r>
            <a:r>
              <a:rPr lang="be-BY" altLang="ru-RU" sz="3200" b="1">
                <a:latin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9242" name="Прямоугольник 48"/>
          <p:cNvSpPr>
            <a:spLocks noChangeArrowheads="1"/>
          </p:cNvSpPr>
          <p:nvPr/>
        </p:nvSpPr>
        <p:spPr bwMode="auto">
          <a:xfrm>
            <a:off x="6804025" y="6237288"/>
            <a:ext cx="287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latin typeface="Times New Roman" pitchFamily="18" charset="0"/>
              </a:rPr>
              <a:t>.</a:t>
            </a:r>
            <a:endParaRPr lang="ru-RU" altLang="ru-RU" sz="3200" b="1"/>
          </a:p>
        </p:txBody>
      </p:sp>
      <p:pic>
        <p:nvPicPr>
          <p:cNvPr id="9243" name="Рисунок 49" descr="https://ds05.infourok.ru/uploads/ex/0937/0007aa56-8951ee45/hello_html_b0481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1841500"/>
            <a:ext cx="150018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4" name="TextBox 1"/>
          <p:cNvSpPr txBox="1">
            <a:spLocks noChangeArrowheads="1"/>
          </p:cNvSpPr>
          <p:nvPr/>
        </p:nvSpPr>
        <p:spPr bwMode="auto">
          <a:xfrm>
            <a:off x="5541963" y="1116013"/>
            <a:ext cx="2660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Дарэчы, а ці </a:t>
            </a:r>
            <a:endParaRPr lang="ru-RU"/>
          </a:p>
        </p:txBody>
      </p:sp>
      <p:sp>
        <p:nvSpPr>
          <p:cNvPr id="9245" name="Прямоугольник 2"/>
          <p:cNvSpPr>
            <a:spLocks noChangeArrowheads="1"/>
          </p:cNvSpPr>
          <p:nvPr/>
        </p:nvSpPr>
        <p:spPr bwMode="auto">
          <a:xfrm>
            <a:off x="6659563" y="4508500"/>
            <a:ext cx="1973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solidFill>
                  <a:srgbClr val="000000"/>
                </a:solidFill>
                <a:latin typeface="Times New Roman" pitchFamily="18" charset="0"/>
              </a:rPr>
              <a:t>памытыя</a:t>
            </a:r>
            <a:endParaRPr lang="ru-RU" sz="3200" b="1"/>
          </a:p>
        </p:txBody>
      </p:sp>
      <p:sp>
        <p:nvSpPr>
          <p:cNvPr id="9246" name="Прямоугольник 3"/>
          <p:cNvSpPr>
            <a:spLocks noChangeArrowheads="1"/>
          </p:cNvSpPr>
          <p:nvPr/>
        </p:nvSpPr>
        <p:spPr bwMode="auto">
          <a:xfrm>
            <a:off x="6948488" y="5581650"/>
            <a:ext cx="2447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e-BY" altLang="ru-RU" sz="32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r>
              <a:rPr lang="be-BY" altLang="ru-RU" sz="28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ru-RU"/>
          </a:p>
        </p:txBody>
      </p:sp>
      <p:sp>
        <p:nvSpPr>
          <p:cNvPr id="9247" name="Прямоугольник 4"/>
          <p:cNvSpPr>
            <a:spLocks noChangeArrowheads="1"/>
          </p:cNvSpPr>
          <p:nvPr/>
        </p:nvSpPr>
        <p:spPr bwMode="auto">
          <a:xfrm>
            <a:off x="34925" y="6237288"/>
            <a:ext cx="1771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altLang="ru-RU" sz="3200" b="1">
                <a:solidFill>
                  <a:srgbClr val="000000"/>
                </a:solidFill>
                <a:latin typeface="Times New Roman" pitchFamily="18" charset="0"/>
              </a:rPr>
              <a:t>спечаны</a:t>
            </a:r>
            <a:endParaRPr lang="ru-RU" sz="32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8323263" y="332656"/>
            <a:ext cx="820737" cy="6237288"/>
            <a:chOff x="8323834" y="620688"/>
            <a:chExt cx="820166" cy="6237312"/>
          </a:xfrm>
        </p:grpSpPr>
        <p:pic>
          <p:nvPicPr>
            <p:cNvPr id="3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3668833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 descr="https://prikolist.club/wp-content/uploads/2019/10/belorusskiy_ornament_kartinki_19_31141541-768x768.png"/>
            <p:cNvPicPr>
              <a:picLocks noChangeAspect="1" noChangeArrowheads="1"/>
            </p:cNvPicPr>
            <p:nvPr/>
          </p:nvPicPr>
          <p:blipFill>
            <a:blip r:embed="rId2" cstate="print"/>
            <a:srcRect l="33665" t="1393" r="29411" b="3117"/>
            <a:stretch>
              <a:fillRect/>
            </a:stretch>
          </p:blipFill>
          <p:spPr bwMode="auto">
            <a:xfrm>
              <a:off x="8323834" y="620688"/>
              <a:ext cx="820166" cy="318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71472" y="214290"/>
            <a:ext cx="25568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be-BY" sz="2000" b="1" dirty="0" smtClean="0">
                <a:latin typeface="Times New Roman" pitchFamily="18" charset="0"/>
                <a:cs typeface="Times New Roman" pitchFamily="18" charset="0"/>
              </a:rPr>
              <a:t>6. Запоўніце табліцу.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500174"/>
          <a:ext cx="7858179" cy="3998370"/>
        </p:xfrm>
        <a:graphic>
          <a:graphicData uri="http://schemas.openxmlformats.org/drawingml/2006/table">
            <a:tbl>
              <a:tblPr/>
              <a:tblGrid>
                <a:gridCol w="1963929"/>
                <a:gridCol w="1964750"/>
                <a:gridCol w="1964750"/>
                <a:gridCol w="1964750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b="1" i="1" dirty="0">
                          <a:latin typeface="Times New Roman"/>
                          <a:ea typeface="Calibri"/>
                          <a:cs typeface="Times New Roman"/>
                        </a:rPr>
                        <a:t>Утваральная аснова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b="1" i="1" dirty="0">
                          <a:latin typeface="Times New Roman"/>
                          <a:ea typeface="Calibri"/>
                          <a:cs typeface="Times New Roman"/>
                        </a:rPr>
                        <a:t>Вытворнае слова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b="1" i="1" dirty="0">
                          <a:latin typeface="Times New Roman"/>
                          <a:ea typeface="Calibri"/>
                          <a:cs typeface="Times New Roman"/>
                        </a:rPr>
                        <a:t>Значэнне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800" b="1" i="1" dirty="0">
                          <a:latin typeface="Times New Roman"/>
                          <a:ea typeface="Calibri"/>
                          <a:cs typeface="Times New Roman"/>
                        </a:rPr>
                        <a:t>Спосаб утварэння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161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600" b="1" dirty="0">
                          <a:latin typeface="Times New Roman"/>
                          <a:ea typeface="Calibri"/>
                          <a:cs typeface="Times New Roman"/>
                        </a:rPr>
                        <a:t>сенава</a:t>
                      </a:r>
                      <a:r>
                        <a:rPr lang="be-BY" sz="1600" dirty="0">
                          <a:latin typeface="Times New Roman"/>
                          <a:ea typeface="Calibri"/>
                          <a:cs typeface="Times New Roman"/>
                        </a:rPr>
                        <a:t>ць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latin typeface="Times New Roman"/>
                          <a:ea typeface="Calibri"/>
                          <a:cs typeface="Times New Roman"/>
                        </a:rPr>
                        <a:t>сенаванне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latin typeface="Times New Roman"/>
                          <a:ea typeface="Calibri"/>
                          <a:cs typeface="Times New Roman"/>
                        </a:rPr>
                        <a:t>нарыхтоўка сена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latin typeface="Times New Roman"/>
                          <a:ea typeface="Calibri"/>
                          <a:cs typeface="Times New Roman"/>
                        </a:rPr>
                        <a:t>суфіксальны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161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e-BY" sz="1600" dirty="0" smtClean="0">
                          <a:latin typeface="Times New Roman"/>
                          <a:ea typeface="Calibri"/>
                          <a:cs typeface="Times New Roman"/>
                        </a:rPr>
                        <a:t>падсітак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невялікае сіта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be-BY" sz="16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965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заціра</a:t>
                      </a:r>
                      <a:r>
                        <a:rPr lang="be-BY" sz="1600" dirty="0" smtClean="0">
                          <a:latin typeface="Times New Roman"/>
                          <a:ea typeface="Calibri"/>
                          <a:cs typeface="Times New Roman"/>
                        </a:rPr>
                        <a:t>ць</a:t>
                      </a:r>
                      <a:endParaRPr lang="be-BY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 smtClean="0">
                          <a:latin typeface="Times New Roman"/>
                          <a:ea typeface="Calibri"/>
                          <a:cs typeface="Times New Roman"/>
                        </a:rPr>
                        <a:t>вадкая страва з мукі, заваранай дробнымі камячкамі</a:t>
                      </a:r>
                      <a:endParaRPr lang="be-BY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161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be-BY" sz="1600" kern="12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 smtClean="0">
                          <a:latin typeface="Times New Roman"/>
                          <a:ea typeface="Calibri"/>
                          <a:cs typeface="Times New Roman"/>
                        </a:rPr>
                        <a:t>вазоўня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be-BY" sz="1600" kern="1200" dirty="0" smtClean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be-BY" sz="1600" kern="1200" dirty="0" smtClean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be-BY" sz="1600" kern="12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latin typeface="Times New Roman"/>
                          <a:ea typeface="Calibri"/>
                          <a:cs typeface="Times New Roman"/>
                        </a:rPr>
                        <a:t>суфіксальны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161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e-BY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дров</a:t>
                      </a:r>
                      <a:r>
                        <a:rPr lang="be-BY" sz="1600" dirty="0" smtClean="0"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be-BY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 smtClean="0">
                          <a:latin typeface="Times New Roman"/>
                          <a:ea typeface="Calibri"/>
                          <a:cs typeface="Times New Roman"/>
                        </a:rPr>
                        <a:t>месца, памяшканне, дзе сякуць</a:t>
                      </a:r>
                      <a:r>
                        <a:rPr lang="be-BY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і складваюць дровы</a:t>
                      </a:r>
                      <a:endParaRPr lang="be-BY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be-BY" sz="1600" kern="12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а майстар-класа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 майстар-класа</Template>
  <TotalTime>276</TotalTime>
  <Words>388</Words>
  <Application>Microsoft Office PowerPoint</Application>
  <PresentationFormat>Экран (4:3)</PresentationFormat>
  <Paragraphs>107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Да майстар-класа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PC</cp:lastModifiedBy>
  <cp:revision>23</cp:revision>
  <dcterms:created xsi:type="dcterms:W3CDTF">2021-02-16T11:26:11Z</dcterms:created>
  <dcterms:modified xsi:type="dcterms:W3CDTF">2021-11-17T12:33:28Z</dcterms:modified>
</cp:coreProperties>
</file>