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7" r:id="rId8"/>
    <p:sldId id="263" r:id="rId9"/>
    <p:sldId id="266" r:id="rId10"/>
    <p:sldId id="265" r:id="rId11"/>
    <p:sldId id="264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CC00"/>
    <a:srgbClr val="CCFF33"/>
    <a:srgbClr val="D014A8"/>
    <a:srgbClr val="3333FF"/>
    <a:srgbClr val="00CC66"/>
    <a:srgbClr val="C222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71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633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14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3920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38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3412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6546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478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9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7434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6441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2507D-1FA8-430E-826E-5744F8F27C9A}" type="datetimeFigureOut">
              <a:rPr lang="ru-RU" smtClean="0"/>
              <a:t>18.10.2021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A4F64-9B86-48D6-959E-9CE4E4CAB2A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60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429" y="321973"/>
            <a:ext cx="11088708" cy="1468190"/>
          </a:xfrm>
        </p:spPr>
        <p:txBody>
          <a:bodyPr>
            <a:normAutofit/>
          </a:bodyPr>
          <a:lstStyle/>
          <a:p>
            <a:r>
              <a:rPr lang="ru-RU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Аддзел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Жлобінскага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райвыканкама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Дзяржаўная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ўстанова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Сярэдняя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№7 </a:t>
            </a:r>
            <a:r>
              <a:rPr lang="ru-RU" sz="2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г.Жлобіна</a:t>
            </a:r>
            <a:r>
              <a:rPr lang="ru-RU" sz="2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500" b="1" dirty="0">
                <a:solidFill>
                  <a:schemeClr val="bg1"/>
                </a:solidFill>
              </a:rPr>
              <a:t/>
            </a:r>
            <a:br>
              <a:rPr lang="ru-RU" sz="2500" b="1" dirty="0">
                <a:solidFill>
                  <a:schemeClr val="bg1"/>
                </a:solidFill>
              </a:rPr>
            </a:b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429" y="1645920"/>
            <a:ext cx="11178861" cy="4972593"/>
          </a:xfrm>
        </p:spPr>
        <p:txBody>
          <a:bodyPr>
            <a:normAutofit lnSpcReduction="10000"/>
          </a:bodyPr>
          <a:lstStyle/>
          <a:p>
            <a:r>
              <a:rPr lang="be-BY" sz="4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МЕТАД “ПЯЦЬ ПАЛЬЦАЎ” </a:t>
            </a:r>
            <a:endParaRPr lang="ru-RU" sz="44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сродак візуалізацыі вучэбнай інфармацыі </a:t>
            </a:r>
          </a:p>
          <a:p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ўроках беларускай мовы </a:t>
            </a:r>
          </a:p>
          <a:p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фарміраванн</a:t>
            </a:r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якасных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ведаў</a:t>
            </a:r>
            <a:r>
              <a:rPr lang="ru-RU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вучняў</a:t>
            </a:r>
            <a:endParaRPr lang="ru-RU" sz="32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algn="r"/>
            <a:endParaRPr lang="be-B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Сяліцкая 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Таццяна  Георгіеўна,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настаўнік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беларускай мовы і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літаратуры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вышэйшай  катэгорыі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934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04899"/>
          </a:xfrm>
        </p:spPr>
        <p:txBody>
          <a:bodyPr>
            <a:normAutofit fontScale="90000"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Падбярыце азначэнні да слова зорка, </a:t>
            </a:r>
            <a:b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словазлучэннямі складзіце сказы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 descr="ÐÐ°ÑÑÐ¸Ð½ÐºÐ¸ Ð¿Ð¾ Ð·Ð°Ð¿ÑÐ¾ÑÑ ÑÐ°ÑÐºÑÐ°ÑÐºÐ° ÑÑÐºÐ° 5 Ð¿Ð°Ð»ÑÑÐµÐ²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397" y="1104899"/>
            <a:ext cx="7858125" cy="5619751"/>
          </a:xfrm>
          <a:prstGeom prst="rect">
            <a:avLst/>
          </a:prstGeom>
          <a:noFill/>
        </p:spPr>
      </p:pic>
      <p:sp>
        <p:nvSpPr>
          <p:cNvPr id="6" name="5-конечная звезда 5"/>
          <p:cNvSpPr/>
          <p:nvPr/>
        </p:nvSpPr>
        <p:spPr>
          <a:xfrm>
            <a:off x="3557196" y="4025264"/>
            <a:ext cx="3105150" cy="23717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rot="14010284">
            <a:off x="1690671" y="3616951"/>
            <a:ext cx="2153351" cy="65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b="1" kern="0" dirty="0" smtClean="0">
                <a:solidFill>
                  <a:srgbClr val="FF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яркая</a:t>
            </a:r>
            <a:endParaRPr lang="ru-RU" sz="2000" b="1" kern="100" dirty="0">
              <a:solidFill>
                <a:srgbClr val="FF33CC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5103074">
            <a:off x="3147569" y="2744586"/>
            <a:ext cx="1897438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халодная</a:t>
            </a:r>
            <a:endParaRPr lang="ru-RU" sz="2800" b="1" cap="none" spc="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354130">
            <a:off x="4139539" y="2422483"/>
            <a:ext cx="2344094" cy="65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b="1" kern="0" dirty="0" smtClean="0">
                <a:solidFill>
                  <a:srgbClr val="00CC66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зіхатлівая</a:t>
            </a:r>
            <a:endParaRPr lang="ru-RU" sz="2000" b="1" kern="100" dirty="0">
              <a:solidFill>
                <a:srgbClr val="00CC6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7867069">
            <a:off x="5326695" y="2703416"/>
            <a:ext cx="2318583" cy="659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b="1" kern="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маўклівая</a:t>
            </a:r>
            <a:endParaRPr lang="ru-RU" sz="2000" b="1" kern="1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9031579">
            <a:off x="6899445" y="4669906"/>
            <a:ext cx="1571584" cy="659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b="1" kern="0" dirty="0" smtClean="0">
                <a:solidFill>
                  <a:srgbClr val="FF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ясная</a:t>
            </a:r>
            <a:endParaRPr lang="ru-RU" sz="2000" b="1" kern="100" dirty="0">
              <a:solidFill>
                <a:srgbClr val="FF33CC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94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92429" y="321973"/>
            <a:ext cx="11088708" cy="1468190"/>
          </a:xfrm>
        </p:spPr>
        <p:txBody>
          <a:bodyPr>
            <a:normAutofit/>
          </a:bodyPr>
          <a:lstStyle/>
          <a:p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Аддзел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Жлобінскага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райвыканкама</a:t>
            </a:r>
            <a: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5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Дзяржаўная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ўстанова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адукацыі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Сярэдняя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школа №7 </a:t>
            </a:r>
            <a:r>
              <a:rPr lang="ru-RU" sz="25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г.Жлобіна</a:t>
            </a:r>
            <a:r>
              <a:rPr lang="ru-RU" sz="2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500" b="1" dirty="0"/>
              <a:t/>
            </a:r>
            <a:br>
              <a:rPr lang="ru-RU" sz="2500" b="1" dirty="0"/>
            </a:br>
            <a:endParaRPr lang="ru-RU" sz="25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2429" y="2380342"/>
            <a:ext cx="11178861" cy="4238171"/>
          </a:xfrm>
        </p:spPr>
        <p:txBody>
          <a:bodyPr>
            <a:normAutofit lnSpcReduction="10000"/>
          </a:bodyPr>
          <a:lstStyle/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МЕТАД “ПЯЦЬ ПАЛЬЦАЎ” 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сродак візуалізацыі вучэбнай інфармацыі </a:t>
            </a:r>
          </a:p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ўроках беларускай мовы </a:t>
            </a:r>
          </a:p>
          <a:p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фарміраванн</a:t>
            </a:r>
            <a:r>
              <a:rPr lang="be-BY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якасных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ведаў</a:t>
            </a:r>
            <a:r>
              <a:rPr lang="ru-RU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вучняў</a:t>
            </a:r>
            <a:endParaRPr lang="ru-RU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be-BY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be-BY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Сяліцкая 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Таццяна  Георгіеўна,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настаўнік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беларускай мовы і 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pPr algn="just"/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літаратуры </a:t>
            </a: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вышэйшай  катэгорыі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497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728504"/>
          </a:xfrm>
        </p:spPr>
        <p:txBody>
          <a:bodyPr>
            <a:normAutofit fontScale="90000"/>
          </a:bodyPr>
          <a:lstStyle/>
          <a:p>
            <a:pPr algn="ctr"/>
            <a:r>
              <a:rPr lang="be-BY" dirty="0" smtClean="0"/>
              <a:t/>
            </a:r>
            <a:br>
              <a:rPr lang="be-BY" dirty="0" smtClean="0"/>
            </a:br>
            <a:r>
              <a:rPr lang="be-BY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Рэфлексійны  метад “Пяць пальцаў”</a:t>
            </a:r>
            <a: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Объект 25" descr="ÐÐ°ÑÑÐ¸Ð½ÐºÐ¸ Ð¿Ð¾ Ð·Ð°Ð¿ÑÐ¾ÑÑ ÑÐ°ÑÐºÑÐ°ÑÐºÐ° ÑÑÐºÐ° 5 Ð¿Ð°Ð»ÑÑÐµÐ²"/>
          <p:cNvPicPr>
            <a:picLocks noGrp="1"/>
          </p:cNvPicPr>
          <p:nvPr>
            <p:ph sz="half" idx="1"/>
          </p:nvPr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0267" y="1006072"/>
            <a:ext cx="5872142" cy="56905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Прямоугольник 27"/>
          <p:cNvSpPr/>
          <p:nvPr/>
        </p:nvSpPr>
        <p:spPr>
          <a:xfrm>
            <a:off x="4572000" y="3524354"/>
            <a:ext cx="1204685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ялікі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0" y="2201995"/>
            <a:ext cx="1497868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езенец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26609" y="1234417"/>
            <a:ext cx="172572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lang="ru-RU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езыменны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220976" y="830105"/>
            <a:ext cx="123283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ярэдні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4074834" y="1234418"/>
            <a:ext cx="1937541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cap="none" spc="0" dirty="0" err="1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400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казальны</a:t>
            </a:r>
            <a:endParaRPr lang="ru-RU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14867006">
            <a:off x="-470550" y="3928197"/>
            <a:ext cx="3059373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be-BY" sz="2400" b="1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агу падзяліцца з…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 rot="15374415">
            <a:off x="592100" y="2794629"/>
            <a:ext cx="2542165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be-BY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be-BY" sz="2400" b="1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уду</a:t>
            </a:r>
            <a:r>
              <a:rPr lang="be-BY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прымяняць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 rot="16200000">
            <a:off x="1110194" y="2628866"/>
            <a:ext cx="3454400" cy="460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be-BY" sz="2400" b="1" dirty="0" smtClean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 </a:t>
            </a:r>
            <a:r>
              <a:rPr lang="be-BY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адчуваю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 rot="17262266">
            <a:off x="3252276" y="2561269"/>
            <a:ext cx="1593802" cy="4875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dirty="0"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be-BY" sz="2400" b="1" dirty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ў</a:t>
            </a:r>
            <a:r>
              <a:rPr lang="be-BY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мею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 rot="19157182">
            <a:off x="4246237" y="4551120"/>
            <a:ext cx="1222579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be-BY" kern="100" dirty="0">
                <a:solidFill>
                  <a:srgbClr val="262626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-</a:t>
            </a:r>
            <a:r>
              <a:rPr lang="be-BY" sz="2400" b="1" kern="100" dirty="0">
                <a:solidFill>
                  <a:srgbClr val="3333FF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</a:t>
            </a:r>
            <a:r>
              <a:rPr lang="be-BY" sz="2400" kern="100" dirty="0">
                <a:solidFill>
                  <a:srgbClr val="262626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едаю</a:t>
            </a:r>
            <a:r>
              <a:rPr lang="be-BY" sz="2000" kern="100" dirty="0" smtClean="0">
                <a:ln>
                  <a:noFill/>
                </a:ln>
                <a:solidFill>
                  <a:srgbClr val="000000"/>
                </a:solidFill>
                <a:effectLst>
                  <a:outerShdw blurRad="38100" dist="19050" dir="2700000" algn="tl">
                    <a:srgbClr val="000000">
                      <a:alpha val="40000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ru-RU" kern="100" dirty="0">
              <a:solidFill>
                <a:srgbClr val="262626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776685" y="421495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4139322" y="157504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Прямоугольник 40"/>
          <p:cNvSpPr/>
          <p:nvPr/>
        </p:nvSpPr>
        <p:spPr>
          <a:xfrm>
            <a:off x="2687353" y="123314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497868" y="1644080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323854" y="2602691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6172199" y="1006072"/>
            <a:ext cx="5446059" cy="5564381"/>
          </a:xfrm>
        </p:spPr>
        <p:txBody>
          <a:bodyPr/>
          <a:lstStyle/>
          <a:p>
            <a:r>
              <a:rPr lang="be-B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Распрацоўшчык-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бізнес-трэнер</a:t>
            </a:r>
            <a:r>
              <a:rPr lang="be-B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Бадо Шэфер.</a:t>
            </a:r>
          </a:p>
          <a:p>
            <a:r>
              <a:rPr lang="be-BY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Паслядоўнікі: </a:t>
            </a:r>
          </a:p>
          <a:p>
            <a:pPr marL="0" indent="0">
              <a:buNone/>
            </a:pPr>
            <a:r>
              <a:rPr lang="be-BY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аратар  Лотар Зайвер,</a:t>
            </a:r>
          </a:p>
          <a:p>
            <a:pPr marL="0" indent="0">
              <a:buNone/>
            </a:pPr>
            <a:r>
              <a:rPr lang="be-BY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-псіхолаг Мікалай Казлоў. 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74172"/>
            <a:ext cx="10657114" cy="1291772"/>
          </a:xfrm>
        </p:spPr>
        <p:txBody>
          <a:bodyPr>
            <a:normAutofit fontScale="90000"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Ведай мову як свае пяць пальцаў </a:t>
            </a:r>
            <a:b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8971" y="1117600"/>
            <a:ext cx="5776686" cy="5283200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15101" y="1306286"/>
            <a:ext cx="5393064" cy="494937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be-BY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</a:t>
            </a:r>
            <a:r>
              <a:rPr lang="be-BY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аданне: запісаць </a:t>
            </a:r>
            <a:r>
              <a:rPr lang="be-BY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назвы   раздзелаў </a:t>
            </a:r>
            <a:r>
              <a:rPr lang="be-BY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лінгвістыкі, звязаныя </a:t>
            </a:r>
            <a:r>
              <a:rPr lang="be-BY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 тым ці іншым моўным кампанентам</a:t>
            </a:r>
            <a:r>
              <a:rPr lang="be-BY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 descr="ÐÐ°ÑÑÐ¸Ð½ÐºÐ¸ Ð¿Ð¾ Ð·Ð°Ð¿ÑÐ¾ÑÑ ÑÐ°ÑÐºÑÐ°ÑÐºÐ° ÑÑÐºÐ° 5 Ð¿Ð°Ð»ÑÑÐµÐ²"/>
          <p:cNvPicPr/>
          <p:nvPr/>
        </p:nvPicPr>
        <p:blipFill>
          <a:blip r:embed="rId2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881" y="797450"/>
            <a:ext cx="5911776" cy="560335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Прямоугольник 11"/>
          <p:cNvSpPr/>
          <p:nvPr/>
        </p:nvSpPr>
        <p:spPr>
          <a:xfrm rot="18999989">
            <a:off x="4772674" y="4346052"/>
            <a:ext cx="817853" cy="5462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be-BY" sz="2800" kern="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сказ</a:t>
            </a:r>
            <a:endParaRPr lang="ru-RU" sz="2000" kern="100" dirty="0">
              <a:solidFill>
                <a:srgbClr val="00B05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4581472">
            <a:off x="473610" y="3434255"/>
            <a:ext cx="1387242" cy="6593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be-BY" sz="2800" kern="0" dirty="0" smtClean="0">
                <a:solidFill>
                  <a:srgbClr val="3333FF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гук</a:t>
            </a:r>
            <a:endParaRPr lang="ru-RU" sz="2000" kern="100" dirty="0">
              <a:solidFill>
                <a:srgbClr val="3333FF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5455135">
            <a:off x="1472684" y="2580161"/>
            <a:ext cx="1039067" cy="6593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be-BY" sz="2800" kern="0" dirty="0">
                <a:solidFill>
                  <a:srgbClr val="FF33CC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склад</a:t>
            </a:r>
            <a:endParaRPr lang="ru-RU" sz="2000" kern="100" dirty="0">
              <a:solidFill>
                <a:srgbClr val="FF33CC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6200000">
            <a:off x="2571779" y="2143534"/>
            <a:ext cx="105711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2800" kern="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слова</a:t>
            </a:r>
            <a:r>
              <a:rPr lang="be-BY" sz="2400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974813" y="3175085"/>
            <a:ext cx="24237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kern="100" dirty="0"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800" kern="100" dirty="0">
              <a:solidFill>
                <a:srgbClr val="262626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17382164">
            <a:off x="2653091" y="2672299"/>
            <a:ext cx="2621293" cy="587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be-BY" sz="2800" kern="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словазлучэнне</a:t>
            </a:r>
            <a:endParaRPr lang="ru-RU" sz="2000" kern="100" dirty="0">
              <a:solidFill>
                <a:schemeClr val="accent1">
                  <a:lumMod val="50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46515" y="5574873"/>
            <a:ext cx="1373327" cy="517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be-BY" sz="2400" b="1" kern="0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ТЭКСТ</a:t>
            </a:r>
            <a:endParaRPr lang="ru-RU" sz="1600" b="1" kern="1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0257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838200" y="159657"/>
            <a:ext cx="10515600" cy="667657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Стылі маўлення                      Члены сказа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Объект 7"/>
          <p:cNvPicPr>
            <a:picLocks noGrp="1"/>
          </p:cNvPicPr>
          <p:nvPr>
            <p:ph sz="half"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159" y="1198226"/>
            <a:ext cx="5276850" cy="5354928"/>
          </a:xfrm>
          <a:prstGeom prst="rect">
            <a:avLst/>
          </a:prstGeom>
          <a:noFill/>
        </p:spPr>
      </p:pic>
      <p:pic>
        <p:nvPicPr>
          <p:cNvPr id="9" name="Объект 8"/>
          <p:cNvPicPr>
            <a:picLocks noGrp="1"/>
          </p:cNvPicPr>
          <p:nvPr>
            <p:ph sz="half" idx="2"/>
          </p:nvPr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291" y="1198226"/>
            <a:ext cx="5392407" cy="535492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 rot="19791517">
            <a:off x="3538931" y="4438668"/>
            <a:ext cx="1685141" cy="495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rgbClr val="FF33CC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гутарковы</a:t>
            </a:r>
            <a:endParaRPr lang="ru-RU" b="1" kern="100" dirty="0">
              <a:solidFill>
                <a:srgbClr val="FF33CC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4261293">
            <a:off x="277686" y="3720719"/>
            <a:ext cx="1553823" cy="4952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chemeClr val="accent5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навуковы</a:t>
            </a:r>
            <a:endParaRPr lang="ru-RU" b="1" kern="1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5425407">
            <a:off x="1117199" y="2708153"/>
            <a:ext cx="1571768" cy="495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chemeClr val="accent5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мастацкі</a:t>
            </a:r>
            <a:endParaRPr lang="ru-RU" sz="2400" b="1" kern="1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1497502" y="3111419"/>
            <a:ext cx="249848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chemeClr val="accent5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публіцыстычны</a:t>
            </a:r>
            <a:endParaRPr lang="ru-RU" sz="2400" b="1" kern="1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 rot="16950135">
            <a:off x="2764297" y="2795399"/>
            <a:ext cx="1679261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Aft>
                <a:spcPts val="0"/>
              </a:spcAft>
            </a:pPr>
            <a:r>
              <a:rPr lang="be-BY" sz="2400" b="1" kern="100" dirty="0">
                <a:solidFill>
                  <a:schemeClr val="accent5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афіцыйны</a:t>
            </a:r>
            <a:endParaRPr lang="ru-RU" b="1" kern="100" dirty="0">
              <a:solidFill>
                <a:schemeClr val="accent5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9448701">
            <a:off x="-46191" y="1298435"/>
            <a:ext cx="198725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0"/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400" b="1" cap="none" spc="0" dirty="0" err="1" smtClean="0">
                <a:ln w="0"/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ніжныя</a:t>
            </a:r>
            <a:endParaRPr lang="ru-RU" sz="2400" b="1" cap="none" spc="0" dirty="0">
              <a:ln w="0"/>
              <a:solidFill>
                <a:schemeClr val="accent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072819" y="3448516"/>
            <a:ext cx="344329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2400" b="1" dirty="0" smtClean="0">
                <a:ln w="0"/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Някніжны</a:t>
            </a:r>
            <a:endParaRPr lang="ru-RU" sz="2400" b="1" cap="none" spc="0" dirty="0">
              <a:ln w="0"/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1778" y="5346677"/>
            <a:ext cx="22717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4000" b="1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стыляў</a:t>
            </a:r>
            <a:endParaRPr lang="ru-RU" sz="4000" b="1" cap="none" spc="0" dirty="0">
              <a:ln w="0"/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3377" y="2703195"/>
            <a:ext cx="31290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u="sng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000" b="0" u="sng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43049" y="1760609"/>
            <a:ext cx="24316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557624" y="1398399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e-BY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795199" y="176060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5237285" y="4259097"/>
            <a:ext cx="3000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e-BY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14397860">
            <a:off x="6420303" y="3521401"/>
            <a:ext cx="1728735" cy="481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800"/>
              </a:spcBef>
              <a:spcAft>
                <a:spcPts val="200"/>
              </a:spcAft>
            </a:pPr>
            <a:r>
              <a:rPr lang="be-BY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дзейнік</a:t>
            </a:r>
            <a:endParaRPr lang="ru-RU" b="1" kern="100" dirty="0">
              <a:solidFill>
                <a:srgbClr val="FF0000"/>
              </a:solidFill>
              <a:latin typeface="Verdana" panose="020B060403050404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15374572">
            <a:off x="7427884" y="2785060"/>
            <a:ext cx="1479924" cy="481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be-BY" sz="2400" b="1" kern="100" dirty="0">
                <a:solidFill>
                  <a:srgbClr val="FF0000"/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выказнік</a:t>
            </a:r>
            <a:endParaRPr lang="ru-RU" b="1" kern="100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16200000">
            <a:off x="8027100" y="2540967"/>
            <a:ext cx="1990911" cy="481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Bef>
                <a:spcPts val="1800"/>
              </a:spcBef>
              <a:spcAft>
                <a:spcPts val="200"/>
              </a:spcAft>
            </a:pPr>
            <a:r>
              <a:rPr lang="be-BY" sz="2400" b="1" kern="100" dirty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дапаўненне</a:t>
            </a:r>
            <a:endParaRPr lang="ru-RU" b="1" kern="100" dirty="0">
              <a:solidFill>
                <a:srgbClr val="262626"/>
              </a:solidFill>
              <a:latin typeface="Verdana" panose="020B060403050404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17232903">
            <a:off x="8988481" y="2651563"/>
            <a:ext cx="1898536" cy="3790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1800"/>
              </a:spcBef>
              <a:spcAft>
                <a:spcPts val="200"/>
              </a:spcAft>
            </a:pPr>
            <a:endParaRPr lang="ru-RU" b="1" kern="100" dirty="0">
              <a:solidFill>
                <a:srgbClr val="262626"/>
              </a:solidFill>
              <a:latin typeface="Verdana" panose="020B060403050404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8885032">
            <a:off x="9925128" y="4426077"/>
            <a:ext cx="15797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400" b="1" kern="100" dirty="0" smtClean="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  <a:cs typeface="Times New Roman" panose="02020603050405020304" pitchFamily="18" charset="0"/>
              </a:rPr>
              <a:t>азначэнне</a:t>
            </a:r>
            <a:endParaRPr lang="ru-RU" sz="2400" b="1" kern="100" dirty="0">
              <a:solidFill>
                <a:srgbClr val="262626"/>
              </a:solidFill>
              <a:latin typeface="Verdana" panose="020B060403050404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20125773">
            <a:off x="7081777" y="3903269"/>
            <a:ext cx="2096316" cy="4770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500" b="1" cap="none" spc="0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Галоўныя</a:t>
            </a:r>
            <a:endParaRPr lang="ru-RU" sz="25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650107" y="2708663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7803058" y="1806403"/>
            <a:ext cx="2452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881217" y="1398399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10128476" y="1775875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1603724" y="4287577"/>
            <a:ext cx="300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u="sng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u="sng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 rot="3158262">
            <a:off x="8865546" y="4174400"/>
            <a:ext cx="1653017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Даданыя</a:t>
            </a:r>
            <a:endParaRPr lang="ru-RU" sz="28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8577616" y="5497326"/>
            <a:ext cx="9007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4800" b="1" dirty="0">
                <a:ln w="0"/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4800" dirty="0">
              <a:solidFill>
                <a:srgbClr val="FF33C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 rot="17486853">
            <a:off x="8983193" y="2793668"/>
            <a:ext cx="19091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акалічнасць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070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-114179"/>
            <a:ext cx="10515600" cy="971549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Правапіс ў</a:t>
            </a:r>
            <a:endParaRPr lang="ru-RU" sz="4000" b="1" dirty="0"/>
          </a:p>
        </p:txBody>
      </p:sp>
      <p:pic>
        <p:nvPicPr>
          <p:cNvPr id="8" name="Объект 5" descr="ÐÐ°ÑÑÐ¸Ð½ÐºÐ¸ Ð¿Ð¾ Ð·Ð°Ð¿ÑÐ¾ÑÑ ÑÐ°ÑÐºÑÐ°ÑÐºÐ° ÑÑÐºÐ° 5 Ð¿Ð°Ð»ÑÑÐµÐ²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664" y="911514"/>
            <a:ext cx="7467600" cy="588645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5181600" y="4076700"/>
            <a:ext cx="158115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sz="11500" b="1" dirty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Ў</a:t>
            </a:r>
            <a:endParaRPr lang="ru-RU" sz="115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8824658">
            <a:off x="3043818" y="1812489"/>
            <a:ext cx="50366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ru-RU" sz="5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0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ru-RU" sz="5400" b="0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5400" b="0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endParaRPr lang="ru-RU" sz="5400" b="0" cap="none" spc="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20768014">
            <a:off x="4335222" y="1548973"/>
            <a:ext cx="47625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be-BY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ё</a:t>
            </a:r>
            <a:endParaRPr lang="ru-RU" sz="540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72150" y="1188511"/>
            <a:ext cx="533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</a:t>
            </a:r>
            <a:endParaRPr lang="ru-RU" sz="540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374037">
            <a:off x="6905143" y="1538175"/>
            <a:ext cx="800907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endParaRPr lang="ru-RU" sz="540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3695170">
            <a:off x="8064687" y="3546899"/>
            <a:ext cx="4832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</a:p>
          <a:p>
            <a:pPr algn="ctr"/>
            <a:r>
              <a:rPr lang="ru-RU" sz="540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endParaRPr lang="ru-RU" sz="540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503008" y="4184422"/>
            <a:ext cx="1174104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ru-RU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</a:t>
            </a:r>
          </a:p>
          <a:p>
            <a:pPr algn="ctr"/>
            <a:r>
              <a:rPr lang="be-BY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be-BY" sz="540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r>
              <a:rPr lang="be-BY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9475" y="4934538"/>
            <a:ext cx="16614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а</a:t>
            </a:r>
            <a:r>
              <a:rPr lang="ru-RU" sz="5400" b="0" u="sng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 panose="05050102010706020507" pitchFamily="18" charset="2"/>
              </a:rPr>
              <a:t></a:t>
            </a:r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л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29384" y="3312169"/>
            <a:ext cx="20841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,!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?</a:t>
            </a:r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Symbol" panose="05050102010706020507" pitchFamily="18" charset="2"/>
              </a:rPr>
              <a:t></a:t>
            </a:r>
            <a:r>
              <a:rPr lang="be-BY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be-BY" sz="5400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у</a:t>
            </a:r>
            <a:endParaRPr lang="ru-RU" sz="5400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20682" y="1167378"/>
            <a:ext cx="97551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0" cap="none" spc="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8000" b="0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707576" y="4670827"/>
            <a:ext cx="105028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«» </a:t>
            </a:r>
          </a:p>
          <a:p>
            <a:pPr algn="ctr"/>
            <a:r>
              <a:rPr lang="be-BY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endParaRPr lang="ru-RU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766285" y="1197456"/>
            <a:ext cx="910827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endParaRPr lang="ru-RU" sz="800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6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047116"/>
          </a:xfrm>
        </p:spPr>
        <p:txBody>
          <a:bodyPr>
            <a:normAutofit/>
          </a:bodyPr>
          <a:lstStyle/>
          <a:p>
            <a:pPr algn="ctr"/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Віды спорту з мячом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 descr="ÐÐ°ÑÑÐ¸Ð½ÐºÐ¸ Ð¿Ð¾ Ð·Ð°Ð¿ÑÐ¾ÑÑ ÑÐ°ÑÐºÑÐ°ÑÐºÐ° ÑÑÐºÐ° 5 Ð¿Ð°Ð»ÑÑÐµÐ²"/>
          <p:cNvPicPr>
            <a:picLocks noGrp="1"/>
          </p:cNvPicPr>
          <p:nvPr>
            <p:ph idx="1"/>
          </p:nvPr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5" y="986997"/>
            <a:ext cx="7562850" cy="5716269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Блок-схема: узел 6"/>
          <p:cNvSpPr/>
          <p:nvPr/>
        </p:nvSpPr>
        <p:spPr>
          <a:xfrm>
            <a:off x="4370293" y="5015753"/>
            <a:ext cx="1627095" cy="150607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e-BY" sz="32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бол </a:t>
            </a:r>
            <a:r>
              <a:rPr lang="be-BY" sz="2400" dirty="0" smtClean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sz="2400" dirty="0" smtClean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ball)</a:t>
            </a:r>
            <a:endParaRPr lang="ru-RU" sz="16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be-BY" sz="2400" dirty="0" smtClean="0">
                <a:solidFill>
                  <a:srgbClr val="262626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мяч</a:t>
            </a:r>
            <a:endParaRPr lang="ru-RU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4487052">
            <a:off x="2210219" y="3676982"/>
            <a:ext cx="1801056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фут</a:t>
            </a:r>
            <a:r>
              <a:rPr lang="be-BY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6200000">
            <a:off x="4572019" y="2516076"/>
            <a:ext cx="208030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баскет</a:t>
            </a:r>
            <a:r>
              <a:rPr lang="be-BY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8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5424099">
            <a:off x="3497402" y="2596371"/>
            <a:ext cx="1533368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ганд</a:t>
            </a:r>
            <a:r>
              <a:rPr lang="be-BY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7384951">
            <a:off x="5711390" y="2774830"/>
            <a:ext cx="2250810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валей</a:t>
            </a:r>
            <a:r>
              <a:rPr lang="be-BY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20907019">
            <a:off x="7419486" y="4473818"/>
            <a:ext cx="1547037" cy="5222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be-BY" sz="2800" b="1" dirty="0" smtClean="0">
                <a:solidFill>
                  <a:srgbClr val="0D0D0D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бейс</a:t>
            </a:r>
            <a:r>
              <a:rPr lang="be-BY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</a:t>
            </a:r>
            <a:endParaRPr lang="ru-RU" sz="2000" b="1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13" name="Рисунок 12" descr="Картинки по запросу фут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152" y="4507858"/>
            <a:ext cx="731481" cy="847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Рисунок 16" descr="Картинки по запросу hand — рука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0633" y="3577027"/>
            <a:ext cx="760274" cy="90084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Рисунок 17" descr="Картинки по запросу баскетбольная корзіна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116" y="3617259"/>
            <a:ext cx="784604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Рисунок 18" descr="Картинки по запросу волейбольная сетка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99" y="3832909"/>
            <a:ext cx="847531" cy="833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Рисунок 19" descr="Картинки по запросу Бейсбол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4793" y="5055901"/>
            <a:ext cx="792685" cy="712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Рисунок 25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" t="5334" r="3381" b="3869"/>
          <a:stretch/>
        </p:blipFill>
        <p:spPr bwMode="auto">
          <a:xfrm>
            <a:off x="2361127" y="2617756"/>
            <a:ext cx="456068" cy="479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" t="5334" r="3381" b="3869"/>
          <a:stretch/>
        </p:blipFill>
        <p:spPr bwMode="auto">
          <a:xfrm>
            <a:off x="3838003" y="1612955"/>
            <a:ext cx="456068" cy="479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Рисунок 27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" t="5334" r="3381" b="3869"/>
          <a:stretch/>
        </p:blipFill>
        <p:spPr bwMode="auto">
          <a:xfrm>
            <a:off x="5384139" y="1233218"/>
            <a:ext cx="456068" cy="479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Рисунок 28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" t="5334" r="3381" b="3869"/>
          <a:stretch/>
        </p:blipFill>
        <p:spPr bwMode="auto">
          <a:xfrm>
            <a:off x="7035241" y="1812079"/>
            <a:ext cx="456068" cy="47948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Рисунок 29" descr="Картинки по запросу мяч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9" t="5334" r="3381" b="3869"/>
          <a:stretch/>
        </p:blipFill>
        <p:spPr bwMode="auto">
          <a:xfrm>
            <a:off x="9141269" y="3998384"/>
            <a:ext cx="456068" cy="4794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811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Агульнае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значэнне</a:t>
            </a:r>
            <a:r>
              <a:rPr lang="ru-RU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8924365" cy="435133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Объект 9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-20000" contrast="40000"/>
          </a:blip>
          <a:srcRect r="23886"/>
          <a:stretch/>
        </p:blipFill>
        <p:spPr>
          <a:xfrm>
            <a:off x="658907" y="1816360"/>
            <a:ext cx="9103658" cy="4517206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679315" y="2262699"/>
            <a:ext cx="277511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e-BY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flipH="1">
            <a:off x="7839630" y="3133165"/>
            <a:ext cx="12505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5271247" y="3469341"/>
            <a:ext cx="2568383" cy="4034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911789" y="4012126"/>
            <a:ext cx="3030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</a:t>
            </a:r>
            <a:endParaRPr lang="ru-RU" sz="2400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 flipV="1">
            <a:off x="9184341" y="4361320"/>
            <a:ext cx="2164977" cy="897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9184341" y="4829324"/>
            <a:ext cx="2164977" cy="753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911789" y="4552533"/>
            <a:ext cx="259528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0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</a:t>
            </a:r>
            <a:endParaRPr lang="ru-RU" sz="2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381906" y="5384806"/>
            <a:ext cx="23567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0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</a:t>
            </a:r>
            <a:endParaRPr lang="ru-RU" sz="2000" dirty="0"/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8583706" y="5740339"/>
            <a:ext cx="24025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748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665" y="133170"/>
            <a:ext cx="10782300" cy="1179621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Агульнае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значэнне</a:t>
            </a:r>
            <a:r>
              <a:rPr lang="ru-RU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займенніка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4" name="Объект 9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duotone>
              <a:prstClr val="black"/>
              <a:schemeClr val="tx1">
                <a:lumMod val="85000"/>
                <a:lumOff val="15000"/>
                <a:tint val="45000"/>
                <a:satMod val="400000"/>
              </a:schemeClr>
            </a:duotone>
            <a:lum bright="-20000" contrast="40000"/>
          </a:blip>
          <a:srcRect r="23886"/>
          <a:stretch/>
        </p:blipFill>
        <p:spPr>
          <a:xfrm>
            <a:off x="1024985" y="1690687"/>
            <a:ext cx="9099176" cy="4588307"/>
          </a:xfrm>
          <a:prstGeom prst="rect">
            <a:avLst/>
          </a:prstGeom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6057900" y="2025134"/>
            <a:ext cx="3848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e-BY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574573" y="2938521"/>
            <a:ext cx="2894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УКАЗВАЕ</a:t>
            </a:r>
            <a:r>
              <a:rPr lang="ru-RU" sz="1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7230" y="3851908"/>
            <a:ext cx="2033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ПРАДМЕТ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01113" y="4465251"/>
            <a:ext cx="18405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ПРЫМЕТУ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191000" y="5170897"/>
            <a:ext cx="24000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F808E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КОЛЬКАСЦЬ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7463118" y="3851908"/>
            <a:ext cx="44627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4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 </a:t>
            </a:r>
            <a:r>
              <a:rPr lang="be-BY" sz="24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НАЗОЎНІК</a:t>
            </a:r>
            <a:endParaRPr lang="ru-RU" sz="24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259682" y="4534462"/>
            <a:ext cx="49407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  </a:t>
            </a:r>
            <a:r>
              <a:rPr lang="be-BY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ПРЫМЕТНІК</a:t>
            </a:r>
            <a:r>
              <a:rPr lang="be-BY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259682" y="5272137"/>
            <a:ext cx="466614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КАЛ</a:t>
            </a:r>
            <a:r>
              <a:rPr lang="be-BY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ЗАМЯНЯЕ   </a:t>
            </a:r>
            <a:r>
              <a:rPr lang="be-BY" sz="2400" b="1" u="sng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ЛІЧЭБНІК</a:t>
            </a:r>
            <a:r>
              <a:rPr lang="be-BY" sz="2400" b="1" dirty="0" smtClean="0">
                <a:solidFill>
                  <a:srgbClr val="FF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FF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4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38200" y="228601"/>
            <a:ext cx="10515600" cy="606935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be-BY" sz="40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Часціны мовы       10</a:t>
            </a:r>
            <a:endParaRPr lang="ru-RU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Объект 7"/>
          <p:cNvPicPr>
            <a:picLocks noGrp="1"/>
          </p:cNvPicPr>
          <p:nvPr>
            <p:ph sz="half" idx="1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81" y="1054249"/>
            <a:ext cx="5825473" cy="5679325"/>
          </a:xfrm>
          <a:prstGeom prst="rect">
            <a:avLst/>
          </a:prstGeom>
          <a:solidFill>
            <a:srgbClr val="FF33CC"/>
          </a:solidFill>
        </p:spPr>
      </p:pic>
      <p:sp>
        <p:nvSpPr>
          <p:cNvPr id="8" name="Прямоугольник 7"/>
          <p:cNvSpPr/>
          <p:nvPr/>
        </p:nvSpPr>
        <p:spPr>
          <a:xfrm rot="21367859">
            <a:off x="101149" y="2339787"/>
            <a:ext cx="123476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2000" b="1" cap="none" spc="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Назоўнік</a:t>
            </a:r>
            <a:endParaRPr lang="ru-RU" sz="20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9708231">
            <a:off x="379238" y="3057727"/>
            <a:ext cx="6785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0" cap="none" spc="0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en-US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b="0" cap="none" spc="0" dirty="0" smtClean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e-BY" b="0" cap="none" spc="0" dirty="0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en-US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81293" y="1368774"/>
            <a:ext cx="150714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Прыметнік</a:t>
            </a:r>
            <a:endParaRPr lang="ru-RU" sz="2000" b="1" cap="none" spc="0" dirty="0">
              <a:ln w="0"/>
              <a:solidFill>
                <a:srgbClr val="D0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493842" y="2302122"/>
            <a:ext cx="65915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dirty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b="0" cap="none" spc="0" dirty="0" err="1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</a:t>
            </a:r>
            <a:r>
              <a:rPr lang="en-US" b="0" cap="none" spc="0" dirty="0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b="0" cap="none" spc="0" dirty="0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b="0" cap="none" spc="0" dirty="0" err="1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чый</a:t>
            </a:r>
            <a:r>
              <a:rPr lang="en-US" sz="1400" b="0" cap="none" spc="0" dirty="0" smtClean="0">
                <a:ln w="0"/>
                <a:solidFill>
                  <a:srgbClr val="D014A8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400" b="0" cap="none" spc="0" dirty="0">
              <a:ln w="0"/>
              <a:solidFill>
                <a:srgbClr val="D014A8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58937" y="925593"/>
            <a:ext cx="1303804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Лічэбнік</a:t>
            </a:r>
            <a:endParaRPr lang="ru-RU" b="1" cap="none" spc="0" dirty="0">
              <a:ln w="0"/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6200000">
            <a:off x="2345715" y="2497903"/>
            <a:ext cx="102053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e-BY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колькі</a:t>
            </a:r>
            <a:r>
              <a:rPr lang="en-US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b="0" cap="none" spc="0" dirty="0" smtClean="0">
              <a:ln w="0"/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0" cap="none" spc="0" dirty="0" err="1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каторы</a:t>
            </a:r>
            <a:r>
              <a:rPr lang="en-US" dirty="0" smtClean="0">
                <a:ln w="0"/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0" cap="none" spc="0" dirty="0">
              <a:ln w="0"/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667235" y="1331980"/>
            <a:ext cx="13965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Займеннік</a:t>
            </a:r>
            <a:endParaRPr lang="ru-RU" sz="20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148471">
            <a:off x="3462082" y="2408748"/>
            <a:ext cx="897682" cy="13388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dirty="0" err="1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хто</a:t>
            </a:r>
            <a:r>
              <a:rPr lang="en-US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e-BY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en-US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 smtClean="0">
              <a:ln w="0"/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be-BY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колькі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>
              <a:ln w="0"/>
              <a:solidFill>
                <a:schemeClr val="accent6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548679" y="3657686"/>
            <a:ext cx="135485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sz="2000" b="1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Прыслоўе</a:t>
            </a:r>
            <a:endParaRPr lang="ru-RU" sz="2000" b="1" cap="none" spc="0" dirty="0">
              <a:ln w="0"/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 rot="3247126">
            <a:off x="4314406" y="4192626"/>
            <a:ext cx="942309" cy="14773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калі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куды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адкуль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 smtClean="0">
              <a:ln w="0"/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</a:t>
            </a:r>
            <a:r>
              <a:rPr lang="en-US" dirty="0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b="0" cap="none" spc="0" dirty="0">
              <a:ln w="0"/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8" name="Объект 7"/>
          <p:cNvPicPr>
            <a:picLocks noGrp="1"/>
          </p:cNvPicPr>
          <p:nvPr>
            <p:ph sz="half" idx="2"/>
          </p:nvPr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9190" y="1054250"/>
            <a:ext cx="6040058" cy="5659932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6090757" y="2353410"/>
            <a:ext cx="123783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CC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Дзеяслоў</a:t>
            </a:r>
            <a:endParaRPr lang="ru-RU" sz="2000" b="1" cap="none" spc="0" dirty="0">
              <a:ln w="0"/>
              <a:solidFill>
                <a:srgbClr val="CCFF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 rot="14433395">
            <a:off x="6092125" y="3478107"/>
            <a:ext cx="156825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рабіць</a:t>
            </a:r>
            <a:r>
              <a:rPr lang="en-US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be-BY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be-BY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Што зрабіць</a:t>
            </a:r>
            <a:r>
              <a:rPr lang="en-US" dirty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956373" y="4387441"/>
            <a:ext cx="3213422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САМАСТОЙНЫЯ</a:t>
            </a:r>
          </a:p>
          <a:p>
            <a:pPr algn="ctr"/>
            <a:r>
              <a:rPr lang="be-BY" sz="2800" b="1" dirty="0">
                <a:ln w="0"/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b="1" cap="none" spc="0" dirty="0">
              <a:ln w="0"/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18547447">
            <a:off x="8975058" y="5621508"/>
            <a:ext cx="207601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АСОБАЯ  1</a:t>
            </a:r>
            <a:endParaRPr lang="ru-RU" sz="2400" b="1" cap="none" spc="0" dirty="0">
              <a:ln w="0"/>
              <a:solidFill>
                <a:srgbClr val="D0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0696408" y="3618559"/>
            <a:ext cx="131478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err="1" smtClean="0">
                <a:ln w="0"/>
                <a:solidFill>
                  <a:srgbClr val="FF33CC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Выклічнік</a:t>
            </a:r>
            <a:endParaRPr lang="ru-RU" sz="2400" b="0" cap="none" spc="0" dirty="0">
              <a:ln w="0"/>
              <a:solidFill>
                <a:srgbClr val="FF33CC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7470871" y="3732170"/>
            <a:ext cx="268522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СЛУЖБОВЫЯ</a:t>
            </a:r>
          </a:p>
          <a:p>
            <a:pPr algn="ctr"/>
            <a:r>
              <a:rPr lang="be-BY" sz="2800" b="1" dirty="0">
                <a:ln w="0"/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cap="none" spc="0" dirty="0">
              <a:ln w="0"/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9832948" y="1245664"/>
            <a:ext cx="110799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Часціца</a:t>
            </a:r>
            <a:endParaRPr lang="ru-RU" sz="2000" b="1" cap="none" spc="0" dirty="0">
              <a:ln w="0"/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61784" y="1368774"/>
            <a:ext cx="109818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Злучнік</a:t>
            </a:r>
            <a:endParaRPr lang="ru-RU" sz="2000" b="1" cap="none" spc="0" dirty="0">
              <a:ln w="0"/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023096" y="991019"/>
            <a:ext cx="1725280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Прыназоўнік</a:t>
            </a:r>
            <a:endParaRPr lang="ru-RU" sz="2000" b="1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15738395">
            <a:off x="6309223" y="5204862"/>
            <a:ext cx="196880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0"/>
                <a:solidFill>
                  <a:srgbClr val="CC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Дзее</a:t>
            </a:r>
            <a:r>
              <a:rPr lang="ru-RU" sz="2000" b="1" cap="none" spc="0" dirty="0" err="1" smtClean="0">
                <a:ln w="0"/>
                <a:solidFill>
                  <a:srgbClr val="D014A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прыметнік</a:t>
            </a:r>
            <a:endParaRPr lang="ru-RU" sz="2000" b="1" cap="none" spc="0" dirty="0">
              <a:ln w="0"/>
              <a:solidFill>
                <a:srgbClr val="D014A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13027824">
            <a:off x="7096461" y="4790607"/>
            <a:ext cx="181652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err="1">
                <a:ln w="0"/>
                <a:solidFill>
                  <a:srgbClr val="CC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2000" b="1" cap="none" spc="0" dirty="0" err="1" smtClean="0">
                <a:ln w="0"/>
                <a:solidFill>
                  <a:srgbClr val="CCFF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зее</a:t>
            </a:r>
            <a:r>
              <a:rPr lang="ru-RU" sz="2000" b="1" cap="none" spc="0" dirty="0" err="1" smtClean="0">
                <a:ln w="0"/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прыслоўе</a:t>
            </a:r>
            <a:endParaRPr lang="ru-RU" sz="2000" b="1" cap="none" spc="0" dirty="0">
              <a:ln w="0"/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7501648" y="2237571"/>
            <a:ext cx="57599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</a:p>
          <a:p>
            <a:pPr algn="ctr"/>
            <a:r>
              <a:rPr lang="be-BY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</a:p>
          <a:p>
            <a:pPr algn="ctr"/>
            <a:r>
              <a:rPr lang="be-BY" b="0" cap="none" spc="0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але</a:t>
            </a:r>
          </a:p>
          <a:p>
            <a:pPr algn="ctr"/>
            <a:r>
              <a:rPr lang="be-BY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што</a:t>
            </a:r>
            <a:endParaRPr lang="ru-RU" b="0" cap="none" spc="0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8606074" y="1732090"/>
            <a:ext cx="5469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</a:p>
          <a:p>
            <a:pPr algn="ctr"/>
            <a:r>
              <a:rPr lang="be-BY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над</a:t>
            </a:r>
          </a:p>
          <a:p>
            <a:pPr algn="ctr"/>
            <a:r>
              <a:rPr lang="be-BY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з-за</a:t>
            </a:r>
            <a:endParaRPr lang="ru-RU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 rot="1046791">
            <a:off x="9610000" y="2107645"/>
            <a:ext cx="505267" cy="21544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</a:p>
          <a:p>
            <a:pPr algn="ctr"/>
            <a:r>
              <a:rPr lang="be-BY" sz="2000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</a:t>
            </a:r>
          </a:p>
          <a:p>
            <a:pPr algn="ctr"/>
            <a:r>
              <a:rPr lang="be-BY" sz="2000" b="0" cap="none" spc="0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</a:p>
          <a:p>
            <a:pPr algn="ctr"/>
            <a:r>
              <a:rPr lang="be-BY" sz="2000" dirty="0" smtClean="0">
                <a:ln w="0"/>
                <a:solidFill>
                  <a:srgbClr val="00CC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жа</a:t>
            </a:r>
            <a:endParaRPr lang="be-BY" sz="2000" b="0" cap="none" spc="0" dirty="0" smtClean="0">
              <a:ln w="0"/>
              <a:solidFill>
                <a:srgbClr val="00CC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5400" b="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 rot="2914765">
            <a:off x="10946116" y="4224771"/>
            <a:ext cx="5212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эх</a:t>
            </a:r>
          </a:p>
          <a:p>
            <a:pPr algn="ctr"/>
            <a:r>
              <a:rPr lang="be-BY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ах</a:t>
            </a:r>
          </a:p>
          <a:p>
            <a:pPr algn="ctr"/>
            <a:r>
              <a:rPr lang="be-BY" b="0" cap="none" spc="0" dirty="0" smtClean="0">
                <a:ln w="0"/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</a:t>
            </a:r>
            <a:endParaRPr lang="ru-RU" b="0" cap="none" spc="0" dirty="0">
              <a:ln w="0"/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352222" y="3680056"/>
            <a:ext cx="588623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наш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561285" y="3709246"/>
            <a:ext cx="87876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зялёны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2516557" y="3618559"/>
            <a:ext cx="686022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адзін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910057" y="4129231"/>
            <a:ext cx="511037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лес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3114408" y="5308103"/>
            <a:ext cx="1205971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e-BY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задуменна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7508760" y="5492769"/>
            <a:ext cx="914225" cy="36933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b="0" cap="none" spc="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шуміць</a:t>
            </a:r>
            <a:endParaRPr lang="ru-RU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42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927</TotalTime>
  <Words>349</Words>
  <Application>Microsoft Office PowerPoint</Application>
  <PresentationFormat>Широкоэкранный</PresentationFormat>
  <Paragraphs>184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MS Gothic</vt:lpstr>
      <vt:lpstr>Arial</vt:lpstr>
      <vt:lpstr>Calibri</vt:lpstr>
      <vt:lpstr>Calibri Light</vt:lpstr>
      <vt:lpstr>Symbol</vt:lpstr>
      <vt:lpstr>Times New Roman</vt:lpstr>
      <vt:lpstr>Verdana</vt:lpstr>
      <vt:lpstr>Тема Office</vt:lpstr>
      <vt:lpstr>Аддзел адукацыі  Жлобінскага райвыканкама  Дзяржаўная  ўстанова адукацыі «Сярэдняя школа №7 г.Жлобіна» </vt:lpstr>
      <vt:lpstr> Рэфлексійны  метад “Пяць пальцаў” </vt:lpstr>
      <vt:lpstr>Ведай мову як свае пяць пальцаў                                                                     </vt:lpstr>
      <vt:lpstr>Стылі маўлення                      Члены сказа</vt:lpstr>
      <vt:lpstr>Правапіс ў</vt:lpstr>
      <vt:lpstr>Віды спорту з мячом</vt:lpstr>
      <vt:lpstr>Агульнае значэнне займенніка</vt:lpstr>
      <vt:lpstr>Агульнае значэнне займенніка</vt:lpstr>
      <vt:lpstr>Часціны мовы       10</vt:lpstr>
      <vt:lpstr>Падбярыце азначэнні да слова зорка,  са словазлучэннямі складзіце сказы</vt:lpstr>
      <vt:lpstr>Аддзел адукацыі  Жлобінскага райвыканкама  Дзяржаўная  ўстанова адукацыі «Сярэдняя школа №7 г.Жлобіна»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Аддзел адукацыі  Жлобінскага райвыканкама  Дзяржаўная  ўстанова адукацыі «Сярэдняя школа №7 г.Жлобіна»</dc:title>
  <dc:creator>Ноут</dc:creator>
  <cp:lastModifiedBy>Вадим Трубилов</cp:lastModifiedBy>
  <cp:revision>56</cp:revision>
  <dcterms:created xsi:type="dcterms:W3CDTF">2021-10-12T13:58:15Z</dcterms:created>
  <dcterms:modified xsi:type="dcterms:W3CDTF">2021-10-18T06:55:44Z</dcterms:modified>
</cp:coreProperties>
</file>