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69" r:id="rId2"/>
    <p:sldId id="392" r:id="rId3"/>
    <p:sldId id="320" r:id="rId4"/>
    <p:sldId id="398" r:id="rId5"/>
    <p:sldId id="400" r:id="rId6"/>
    <p:sldId id="401" r:id="rId7"/>
    <p:sldId id="274" r:id="rId8"/>
    <p:sldId id="373" r:id="rId9"/>
    <p:sldId id="399" r:id="rId10"/>
    <p:sldId id="369" r:id="rId11"/>
    <p:sldId id="384" r:id="rId12"/>
    <p:sldId id="390" r:id="rId13"/>
    <p:sldId id="404" r:id="rId14"/>
    <p:sldId id="405" r:id="rId15"/>
    <p:sldId id="406" r:id="rId16"/>
    <p:sldId id="391" r:id="rId17"/>
    <p:sldId id="403" r:id="rId18"/>
    <p:sldId id="40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3" autoAdjust="0"/>
  </p:normalViewPr>
  <p:slideViewPr>
    <p:cSldViewPr>
      <p:cViewPr varScale="1">
        <p:scale>
          <a:sx n="46" d="100"/>
          <a:sy n="46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4FA8B-8146-4B88-AECF-F4E44C13FDF2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A3263-C8C6-4A2D-8057-A8B8BAF08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14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13040-5F50-435B-9831-FCA9B63C36FE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BFDFC-B458-428D-9DB2-B39314C21F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656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e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E72B7-2B9F-48AB-81C8-25D67EAB006A}" type="slidenum">
              <a:rPr lang="be-BY" smtClean="0"/>
              <a:pPr/>
              <a:t>2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xmlns="" val="406018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e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E72B7-2B9F-48AB-81C8-25D67EAB006A}" type="slidenum">
              <a:rPr lang="be-BY" smtClean="0"/>
              <a:pPr/>
              <a:t>3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xmlns="" val="406018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e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E72B7-2B9F-48AB-81C8-25D67EAB006A}" type="slidenum">
              <a:rPr lang="be-BY" smtClean="0"/>
              <a:pPr/>
              <a:t>4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xmlns="" val="935280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e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E72B7-2B9F-48AB-81C8-25D67EAB006A}" type="slidenum">
              <a:rPr lang="be-BY" smtClean="0"/>
              <a:pPr/>
              <a:t>5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xmlns="" val="691499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e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E72B7-2B9F-48AB-81C8-25D67EAB006A}" type="slidenum">
              <a:rPr lang="be-BY" smtClean="0"/>
              <a:pPr/>
              <a:t>9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xmlns="" val="4293822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e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E72B7-2B9F-48AB-81C8-25D67EAB006A}" type="slidenum">
              <a:rPr lang="be-BY" smtClean="0"/>
              <a:pPr/>
              <a:t>10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xmlns="" val="406018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83BFB7-AD9E-4B17-8C07-30311A61C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43FC502-3C58-4FB7-A240-20F2F601E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2668DC9-1C80-4FD5-B117-BAF6A7C3C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389757D-DB82-4E49-AB9B-999CF6D6AD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1F56CD4-56BE-4958-8E38-F4174689A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579147-E44E-4D40-A112-17CBCE4D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A7A296-473C-4360-BF1E-BDF650ED3D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34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FECCC8-0E98-4428-B868-9BC9FF638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367070B-DA33-4001-9B41-52CED8DED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AA88C42-CB66-4D1D-A02D-C61016ED8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389757D-DB82-4E49-AB9B-999CF6D6AD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5EAEA95-16CE-43D5-821C-E2D56C6AD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80C722B-0FC9-4E46-A129-6C736B1A3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A7A296-473C-4360-BF1E-BDF650ED3D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400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C416FBA-30DE-4559-9B43-FF350A2AF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27EC9D8-EFA0-479B-91F3-130CE5F4E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6037B74-3EBD-42F1-92DA-9D01D3A53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389757D-DB82-4E49-AB9B-999CF6D6AD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025E09B-AF7A-42C3-A2FC-3DAA2D61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816FE83-4044-4FDA-87AC-A5A072DBE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A7A296-473C-4360-BF1E-BDF650ED3D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95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5B954D-545D-4B34-9675-21334722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4897617-3BB7-4515-AAAF-C21F128F5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42AE70D-17F7-4F68-A7AA-BBAC331A0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389757D-DB82-4E49-AB9B-999CF6D6AD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BBE0CA5-0135-40D5-87FE-1FED1BAB7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390F6D6-9E0A-400E-86EF-E36C9EA5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A7A296-473C-4360-BF1E-BDF650ED3D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006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9D2C73-165A-41CF-BF49-E14967447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2272739-BF1F-498D-954A-0A3C7DD5A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50631E1-2300-4A18-A44C-107067772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389757D-DB82-4E49-AB9B-999CF6D6AD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DF6B1D5-20B2-4B59-9045-9259AB547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062E938-3399-4DBB-BAAB-AB809AAE4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A7A296-473C-4360-BF1E-BDF650ED3D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10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1D9824-8EE3-4B6C-A290-1CFF13FF3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F6A7F11-17B9-4A26-9F38-508DF9E62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7278B47-3EB9-4CF4-A6AF-165C4E97F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3032350-AF32-4E63-AD4C-A08B9CBF2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389757D-DB82-4E49-AB9B-999CF6D6AD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1F2D9C4-D5C4-44D6-B662-D71BAD293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D7C163-E92A-4A1A-B0B9-89A9D4A2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A7A296-473C-4360-BF1E-BDF650ED3D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30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DEACCB-6D4B-4499-A02F-E95921278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BCC771D-633F-4050-8158-95278D5B1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606E5CD-E283-4A8D-93EA-48A999DB7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CE1E3A6-B609-48D6-9393-D10564B51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AE2668D-FD26-4C93-BB48-EA28937C59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2E59B63-62C6-4361-95A1-746D5932E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389757D-DB82-4E49-AB9B-999CF6D6AD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DF6D695-D007-4ACE-8D61-EA7CED277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8C7C74C-DE27-43AD-B239-2597647FA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A7A296-473C-4360-BF1E-BDF650ED3D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209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73AC30-F158-45A6-B768-6ED7EE88F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FF72D0A-4510-4623-ACEA-A4ADAA4CF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389757D-DB82-4E49-AB9B-999CF6D6AD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84616EF-2FD3-4849-AE92-35811C86B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C117331-D9F9-42AF-BDC5-50AA55B3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A7A296-473C-4360-BF1E-BDF650ED3D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5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1AF3D49-838C-425F-A195-A2E025AE9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389757D-DB82-4E49-AB9B-999CF6D6AD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751C586-E54B-4FF0-A6BD-717322689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9861633-9E46-4E81-A716-87E5FCE9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A7A296-473C-4360-BF1E-BDF650ED3D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09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200E61-D9A7-4338-9162-654C1E654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99B5DB-0053-4121-84A2-06D67549D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9C09E7F-69EB-4745-BA96-39F9C5987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B629B54-13F4-48A5-866B-39879A9BA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389757D-DB82-4E49-AB9B-999CF6D6AD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10F693F-B0EC-437B-A960-605D9B32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733B003-A8ED-419F-AF84-E74EA681E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A7A296-473C-4360-BF1E-BDF650ED3D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22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D2E7B3-93B3-4E5A-9322-852A85272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D3E6DAD-8CFC-4BCB-87F0-625655CC5E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B7073B0-4775-471D-A164-35C8ED650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299ECE5-5AC3-4492-841D-7A8835CD9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389757D-DB82-4E49-AB9B-999CF6D6AD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2E56536-3A13-412E-8895-6A720785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B4483C8-8EA6-4655-98E8-3A2BA598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A7A296-473C-4360-BF1E-BDF650ED3D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4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94095C-F415-4AF5-A89B-24EC0CDC2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553A12A-547C-4288-A77D-F546DD2EC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253F555-C973-4950-A747-E73BF1B2B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6389757D-DB82-4E49-AB9B-999CF6D6AD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07.12.2021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BB2A4C1-EEFB-4E02-ACEF-3B81CB644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C224762-710A-4CEE-84BA-80DDF50AB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54A7A296-473C-4360-BF1E-BDF650ED3D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790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3290779113?pwd=U0NabHJTUFl0MHBnOEtKc3NyKzVKQT0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adu.by/ru/uchitelyu/2018-01-30-07-18-27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3290779113?pwd=U0NabHJTUFl0MHBnOEtKc3NyKzVKQT0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95154" y="420243"/>
            <a:ext cx="813459" cy="921820"/>
            <a:chOff x="144191" y="476672"/>
            <a:chExt cx="813459" cy="921820"/>
          </a:xfrm>
        </p:grpSpPr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xmlns="" id="{C54A302D-D16B-4D79-BCBB-A51022B97C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44193" y="476672"/>
              <a:ext cx="813457" cy="550648"/>
            </a:xfrm>
            <a:prstGeom prst="rect">
              <a:avLst/>
            </a:prstGeom>
          </p:spPr>
        </p:pic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xmlns="" id="{323B59D9-C386-480B-A7AE-24EC45EBC002}"/>
                </a:ext>
              </a:extLst>
            </p:cNvPr>
            <p:cNvSpPr/>
            <p:nvPr/>
          </p:nvSpPr>
          <p:spPr>
            <a:xfrm>
              <a:off x="144191" y="1148168"/>
              <a:ext cx="810000" cy="40500"/>
            </a:xfrm>
            <a:prstGeom prst="rect">
              <a:avLst/>
            </a:prstGeom>
            <a:gradFill>
              <a:gsLst>
                <a:gs pos="0">
                  <a:srgbClr val="00519E"/>
                </a:gs>
                <a:gs pos="43000">
                  <a:srgbClr val="0071B9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ru-RU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0FB056A5-5F27-495A-8072-DFD1EC58A532}"/>
                </a:ext>
              </a:extLst>
            </p:cNvPr>
            <p:cNvSpPr/>
            <p:nvPr/>
          </p:nvSpPr>
          <p:spPr>
            <a:xfrm>
              <a:off x="144191" y="1253080"/>
              <a:ext cx="675000" cy="40500"/>
            </a:xfrm>
            <a:prstGeom prst="rect">
              <a:avLst/>
            </a:prstGeom>
            <a:gradFill>
              <a:gsLst>
                <a:gs pos="0">
                  <a:srgbClr val="00519E"/>
                </a:gs>
                <a:gs pos="43000">
                  <a:srgbClr val="0071B9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/>
              <a:endParaRPr lang="ru-RU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92471431-9215-449D-B871-3AFE5F7D8159}"/>
                </a:ext>
              </a:extLst>
            </p:cNvPr>
            <p:cNvSpPr/>
            <p:nvPr/>
          </p:nvSpPr>
          <p:spPr>
            <a:xfrm>
              <a:off x="144191" y="1357992"/>
              <a:ext cx="540000" cy="40500"/>
            </a:xfrm>
            <a:prstGeom prst="rect">
              <a:avLst/>
            </a:prstGeom>
            <a:gradFill>
              <a:gsLst>
                <a:gs pos="0">
                  <a:srgbClr val="00519E"/>
                </a:gs>
                <a:gs pos="43000">
                  <a:srgbClr val="0071B9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/>
              <a:endParaRPr lang="ru-RU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95536" y="1988840"/>
            <a:ext cx="8496944" cy="25922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lvl="0">
              <a:spcAft>
                <a:spcPts val="600"/>
              </a:spcAft>
              <a:defRPr/>
            </a:pPr>
            <a:endParaRPr lang="ru-RU" sz="3800" b="1" dirty="0" smtClean="0">
              <a:solidFill>
                <a:srgbClr val="2F5897"/>
              </a:solidFill>
              <a:latin typeface="Palatino Linotype"/>
            </a:endParaRPr>
          </a:p>
          <a:p>
            <a:pPr lvl="0">
              <a:spcAft>
                <a:spcPts val="600"/>
              </a:spcAft>
              <a:defRPr/>
            </a:pPr>
            <a:r>
              <a:rPr lang="ru-RU" sz="3800" b="1" dirty="0" smtClean="0">
                <a:solidFill>
                  <a:srgbClr val="2F5897"/>
                </a:solidFill>
                <a:latin typeface="Palatino Linotype"/>
              </a:rPr>
              <a:t>ОРГАНИЗАЦИЯ И ПРОВЕДЕНИЕ</a:t>
            </a:r>
            <a:endParaRPr lang="en-US" sz="3800" b="1" dirty="0" smtClean="0">
              <a:solidFill>
                <a:srgbClr val="2F5897"/>
              </a:solidFill>
              <a:latin typeface="Palatino Linotype"/>
            </a:endParaRPr>
          </a:p>
          <a:p>
            <a:pPr lvl="0">
              <a:spcAft>
                <a:spcPts val="600"/>
              </a:spcAft>
              <a:defRPr/>
            </a:pPr>
            <a:r>
              <a:rPr lang="en-US" sz="3800" b="1" dirty="0" smtClean="0">
                <a:solidFill>
                  <a:srgbClr val="2F5897"/>
                </a:solidFill>
                <a:latin typeface="Palatino Linotype"/>
              </a:rPr>
              <a:t>PISA</a:t>
            </a:r>
            <a:r>
              <a:rPr lang="ru-RU" sz="3800" b="1" dirty="0" smtClean="0">
                <a:solidFill>
                  <a:srgbClr val="2F5897"/>
                </a:solidFill>
                <a:latin typeface="Palatino Linotype"/>
              </a:rPr>
              <a:t>-2022</a:t>
            </a:r>
          </a:p>
          <a:p>
            <a:pPr lvl="0">
              <a:spcAft>
                <a:spcPts val="600"/>
              </a:spcAft>
              <a:defRPr/>
            </a:pPr>
            <a:endParaRPr lang="ru-RU" sz="3200" b="1" dirty="0">
              <a:solidFill>
                <a:srgbClr val="2F5897"/>
              </a:solidFill>
              <a:latin typeface="Palatino Linotype"/>
            </a:endParaRPr>
          </a:p>
          <a:p>
            <a:endParaRPr lang="ru-RU" sz="1400" u="sng" dirty="0" smtClean="0">
              <a:effectLst/>
              <a:latin typeface="Times New Roman" pitchFamily="18" charset="0"/>
              <a:cs typeface="Times New Roman" pitchFamily="18" charset="0"/>
              <a:hlinkClick r:id="rId3"/>
            </a:endParaRPr>
          </a:p>
          <a:p>
            <a:endParaRPr lang="ru-RU" sz="1400" u="sng" dirty="0" smtClean="0">
              <a:effectLst/>
              <a:latin typeface="Times New Roman" pitchFamily="18" charset="0"/>
              <a:cs typeface="Times New Roman" pitchFamily="18" charset="0"/>
              <a:hlinkClick r:id="rId3"/>
            </a:endParaRPr>
          </a:p>
          <a:p>
            <a:endParaRPr lang="ru-RU" sz="1400" u="sng" dirty="0">
              <a:effectLst/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lvl="0">
              <a:spcAft>
                <a:spcPts val="600"/>
              </a:spcAft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5154" y="573460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НАУЧНО-МЕТОДИЧЕСКОЕ УЧРЕЖДЕНИЕ</a:t>
            </a:r>
          </a:p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«НАЦИОНАЛЬНЫЙ ИНСТИТУТ ОБРАЗОВАНИЯ»</a:t>
            </a:r>
          </a:p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МИНИСТЕРСТВА ОБРАЗОВАНИЯ РЕСПУБЛИКИ БЕЛАРУСЬ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90185" y="5157192"/>
            <a:ext cx="63340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Горбунова Мария </a:t>
            </a:r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Борисовна, </a:t>
            </a:r>
            <a:r>
              <a:rPr lang="ru-RU" sz="2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канд.пед.наук</a:t>
            </a:r>
            <a:endParaRPr lang="ru-RU" sz="2000" i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заведующий сектором </a:t>
            </a:r>
            <a: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сопровождения международных </a:t>
            </a:r>
            <a:endParaRPr lang="ru-RU" sz="2000" i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 </a:t>
            </a:r>
            <a: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 НИО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3881" y="-78008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6972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4987" y="1988840"/>
            <a:ext cx="7876626" cy="53334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2732" y="1988840"/>
            <a:ext cx="758113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способность человека понимать, использовать, оценивать тексты,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РАЗМЫШЛЯТЬ 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них и заниматься чтением для того,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достигать своих целей,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расширять свои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знания и возможности,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участвовать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социальной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жизни.</a:t>
            </a:r>
          </a:p>
          <a:p>
            <a:pPr>
              <a:lnSpc>
                <a:spcPct val="150000"/>
              </a:lnSpc>
            </a:pPr>
            <a:endParaRPr lang="be-BY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be-BY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e-BY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be-BY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читательской компетентности предполагает целенаправленное обучение </a:t>
            </a:r>
            <a:r>
              <a:rPr lang="be-BY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постановке вопросов </a:t>
            </a:r>
            <a:r>
              <a:rPr lang="be-BY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be-BY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поиску ответов </a:t>
            </a:r>
            <a:r>
              <a:rPr lang="be-BY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путем </a:t>
            </a:r>
            <a:r>
              <a:rPr lang="be-BY" sz="20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 информации </a:t>
            </a:r>
            <a:r>
              <a:rPr lang="be-BY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последующим </a:t>
            </a:r>
            <a:r>
              <a:rPr lang="be-BY" sz="20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объективным выводом</a:t>
            </a:r>
            <a:r>
              <a:rPr lang="be-BY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после </a:t>
            </a:r>
            <a:r>
              <a:rPr lang="be-BY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чтения.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be-BY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0878" y="1367219"/>
            <a:ext cx="3982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ЧИТАТЕЛЬСКАЯ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ГРАМОТНОСТЬ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583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4987" y="1988840"/>
            <a:ext cx="7876626" cy="53334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9922" y="1268760"/>
            <a:ext cx="7004155" cy="517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D8AB069-0593-4B75-A5AC-0546FCADB5A8}"/>
              </a:ext>
            </a:extLst>
          </p:cNvPr>
          <p:cNvSpPr txBox="1"/>
          <p:nvPr/>
        </p:nvSpPr>
        <p:spPr>
          <a:xfrm>
            <a:off x="2162178" y="344850"/>
            <a:ext cx="49822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ЧИТАТЕЛЬСКАЯ ГРАМОТНОСТЬ: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МОДЕЛЬ КОНЦЕПТУАЛЬНОЙ РАМКИ</a:t>
            </a:r>
            <a:endParaRPr lang="be-BY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61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4987" y="1988840"/>
            <a:ext cx="7876626" cy="53334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8979" y="620688"/>
            <a:ext cx="78426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по развитию ЧГ: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Организовываем работу с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иллюстративным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рядом (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картами, схемами, диаграммами, таблицами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…).</a:t>
            </a:r>
          </a:p>
          <a:p>
            <a:pPr algn="just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14832"/>
            <a:ext cx="4882290" cy="246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0829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4987" y="1988840"/>
            <a:ext cx="7876626" cy="53334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8979" y="620688"/>
            <a:ext cx="784260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по развитию ЧГ: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Учим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формулировать и оформлять </a:t>
            </a:r>
            <a:r>
              <a:rPr lang="ru-RU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письменно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свое мнение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такие задания присутствуют, однако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…).</a:t>
            </a:r>
          </a:p>
          <a:p>
            <a:pPr algn="just"/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Учим приводить аргументы (за / против) какой-то точки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зрения.</a:t>
            </a:r>
          </a:p>
          <a:p>
            <a:pPr algn="just"/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Учим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отличать факты от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мнения.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22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4987" y="1988840"/>
            <a:ext cx="7876626" cy="53334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8979" y="620688"/>
            <a:ext cx="7842604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по развитию ЧГ: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Учим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ставить вопросы к параграфу 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к разным единицам информации,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- связывая разные единицы информации (представленные в разных форматах), 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предполагающие размышление,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построенные на «столкновении» разных точек зрения, замечаниях (воспоминаниях) очевидцев,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не имеющие ответа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 ….</a:t>
            </a:r>
          </a:p>
          <a:p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ИСПОЛЬЗУЕМ СИНОНИМИЧНУЮ ЗАМЕНУ СЛОВ</a:t>
            </a:r>
          </a:p>
          <a:p>
            <a:pPr algn="just"/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36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4987" y="1988840"/>
            <a:ext cx="7876626" cy="53334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8979" y="620688"/>
            <a:ext cx="78426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ПО ИСПОЛЬЗОВАНИЮ ОРГАНИЗАЦИОННЫХ ФОРМ РАБОТЫ НА УРОКЕ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Организация самостоятельной работы на уроке 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(можно достичь 100% погруженности, если «включены» мотивационные механизмы)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Ответ / работа в парах 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Работа в группах над проектами с распределенным оцениванием групповой работы </a:t>
            </a:r>
          </a:p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(общая и индивидуальная оценка)</a:t>
            </a:r>
          </a:p>
          <a:p>
            <a:pPr algn="ctr"/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31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4987" y="1988840"/>
            <a:ext cx="7876626" cy="53334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BF4FBDA-F0D9-4804-9740-4101AC171846}"/>
              </a:ext>
            </a:extLst>
          </p:cNvPr>
          <p:cNvSpPr txBox="1"/>
          <p:nvPr/>
        </p:nvSpPr>
        <p:spPr>
          <a:xfrm>
            <a:off x="1909824" y="433117"/>
            <a:ext cx="5486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РЕЗУЛЬТАТЫ ИССЛЕДОВАНИЯ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PISA-2018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7" y="1619508"/>
            <a:ext cx="8196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2"/>
              </a:rPr>
              <a:t>https://adu.by/ru/uchitelyu/2018-01-30-07-18-27.html</a:t>
            </a:r>
            <a:endParaRPr lang="ru-RU" sz="2800" dirty="0"/>
          </a:p>
        </p:txBody>
      </p:sp>
      <p:pic>
        <p:nvPicPr>
          <p:cNvPr id="1026" name="Picture 2" descr="https://adu.by/images/2021/05/PIS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0142" y="2348880"/>
            <a:ext cx="4163715" cy="355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61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4987" y="1988840"/>
            <a:ext cx="7876626" cy="53334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4988" y="2361631"/>
            <a:ext cx="7842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spc="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be-BY" sz="3600" b="1" spc="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74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95154" y="420243"/>
            <a:ext cx="813459" cy="921820"/>
            <a:chOff x="144191" y="476672"/>
            <a:chExt cx="813459" cy="921820"/>
          </a:xfrm>
        </p:grpSpPr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xmlns="" id="{C54A302D-D16B-4D79-BCBB-A51022B97C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44193" y="476672"/>
              <a:ext cx="813457" cy="550648"/>
            </a:xfrm>
            <a:prstGeom prst="rect">
              <a:avLst/>
            </a:prstGeom>
          </p:spPr>
        </p:pic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xmlns="" id="{323B59D9-C386-480B-A7AE-24EC45EBC002}"/>
                </a:ext>
              </a:extLst>
            </p:cNvPr>
            <p:cNvSpPr/>
            <p:nvPr/>
          </p:nvSpPr>
          <p:spPr>
            <a:xfrm>
              <a:off x="144191" y="1148168"/>
              <a:ext cx="810000" cy="40500"/>
            </a:xfrm>
            <a:prstGeom prst="rect">
              <a:avLst/>
            </a:prstGeom>
            <a:gradFill>
              <a:gsLst>
                <a:gs pos="0">
                  <a:srgbClr val="00519E"/>
                </a:gs>
                <a:gs pos="43000">
                  <a:srgbClr val="0071B9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ru-RU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0FB056A5-5F27-495A-8072-DFD1EC58A532}"/>
                </a:ext>
              </a:extLst>
            </p:cNvPr>
            <p:cNvSpPr/>
            <p:nvPr/>
          </p:nvSpPr>
          <p:spPr>
            <a:xfrm>
              <a:off x="144191" y="1253080"/>
              <a:ext cx="675000" cy="40500"/>
            </a:xfrm>
            <a:prstGeom prst="rect">
              <a:avLst/>
            </a:prstGeom>
            <a:gradFill>
              <a:gsLst>
                <a:gs pos="0">
                  <a:srgbClr val="00519E"/>
                </a:gs>
                <a:gs pos="43000">
                  <a:srgbClr val="0071B9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/>
              <a:endParaRPr lang="ru-RU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92471431-9215-449D-B871-3AFE5F7D8159}"/>
                </a:ext>
              </a:extLst>
            </p:cNvPr>
            <p:cNvSpPr/>
            <p:nvPr/>
          </p:nvSpPr>
          <p:spPr>
            <a:xfrm>
              <a:off x="144191" y="1357992"/>
              <a:ext cx="540000" cy="40500"/>
            </a:xfrm>
            <a:prstGeom prst="rect">
              <a:avLst/>
            </a:prstGeom>
            <a:gradFill>
              <a:gsLst>
                <a:gs pos="0">
                  <a:srgbClr val="00519E"/>
                </a:gs>
                <a:gs pos="43000">
                  <a:srgbClr val="0071B9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/>
              <a:endParaRPr lang="ru-RU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95536" y="1988840"/>
            <a:ext cx="8496944" cy="25922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lvl="0">
              <a:spcAft>
                <a:spcPts val="600"/>
              </a:spcAft>
              <a:defRPr/>
            </a:pPr>
            <a:endParaRPr lang="ru-RU" sz="3800" b="1" dirty="0" smtClean="0">
              <a:solidFill>
                <a:srgbClr val="2F5897"/>
              </a:solidFill>
              <a:latin typeface="Palatino Linotype"/>
            </a:endParaRPr>
          </a:p>
          <a:p>
            <a:pPr lvl="0">
              <a:spcAft>
                <a:spcPts val="600"/>
              </a:spcAft>
              <a:defRPr/>
            </a:pPr>
            <a:r>
              <a:rPr lang="ru-RU" sz="3800" b="1" dirty="0" smtClean="0">
                <a:solidFill>
                  <a:srgbClr val="2F5897"/>
                </a:solidFill>
                <a:latin typeface="Palatino Linotype"/>
              </a:rPr>
              <a:t>ОРГАНИЗАЦИЯ И ПРОВЕДЕНИЕ</a:t>
            </a:r>
            <a:endParaRPr lang="en-US" sz="3800" b="1" dirty="0" smtClean="0">
              <a:solidFill>
                <a:srgbClr val="2F5897"/>
              </a:solidFill>
              <a:latin typeface="Palatino Linotype"/>
            </a:endParaRPr>
          </a:p>
          <a:p>
            <a:pPr lvl="0">
              <a:spcAft>
                <a:spcPts val="600"/>
              </a:spcAft>
              <a:defRPr/>
            </a:pPr>
            <a:r>
              <a:rPr lang="en-US" sz="3800" b="1" dirty="0" smtClean="0">
                <a:solidFill>
                  <a:srgbClr val="2F5897"/>
                </a:solidFill>
                <a:latin typeface="Palatino Linotype"/>
              </a:rPr>
              <a:t>PISA</a:t>
            </a:r>
            <a:r>
              <a:rPr lang="ru-RU" sz="3800" b="1" dirty="0" smtClean="0">
                <a:solidFill>
                  <a:srgbClr val="2F5897"/>
                </a:solidFill>
                <a:latin typeface="Palatino Linotype"/>
              </a:rPr>
              <a:t>-2022</a:t>
            </a:r>
          </a:p>
          <a:p>
            <a:pPr lvl="0">
              <a:spcAft>
                <a:spcPts val="600"/>
              </a:spcAft>
              <a:defRPr/>
            </a:pPr>
            <a:endParaRPr lang="ru-RU" sz="3200" b="1" dirty="0">
              <a:solidFill>
                <a:srgbClr val="2F5897"/>
              </a:solidFill>
              <a:latin typeface="Palatino Linotype"/>
            </a:endParaRPr>
          </a:p>
          <a:p>
            <a:endParaRPr lang="ru-RU" sz="1400" u="sng" dirty="0" smtClean="0">
              <a:effectLst/>
              <a:latin typeface="Times New Roman" pitchFamily="18" charset="0"/>
              <a:cs typeface="Times New Roman" pitchFamily="18" charset="0"/>
              <a:hlinkClick r:id="rId3"/>
            </a:endParaRPr>
          </a:p>
          <a:p>
            <a:endParaRPr lang="ru-RU" sz="1400" u="sng" dirty="0" smtClean="0">
              <a:effectLst/>
              <a:latin typeface="Times New Roman" pitchFamily="18" charset="0"/>
              <a:cs typeface="Times New Roman" pitchFamily="18" charset="0"/>
              <a:hlinkClick r:id="rId3"/>
            </a:endParaRPr>
          </a:p>
          <a:p>
            <a:endParaRPr lang="ru-RU" sz="1400" u="sng" dirty="0">
              <a:effectLst/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lvl="0">
              <a:spcAft>
                <a:spcPts val="600"/>
              </a:spcAft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5154" y="573460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НАУЧНО-МЕТОДИЧЕСКОЕ УЧРЕЖДЕНИЕ</a:t>
            </a:r>
          </a:p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«НАЦИОНАЛЬНЫЙ ИНСТИТУТ ОБРАЗОВАНИЯ»</a:t>
            </a:r>
          </a:p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МИНИСТЕРСТВА ОБРАЗОВАНИЯ РЕСПУБЛИКИ БЕЛАРУСЬ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90185" y="5157192"/>
            <a:ext cx="63340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Горбунова Мария </a:t>
            </a:r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Борисовна, </a:t>
            </a:r>
            <a:r>
              <a:rPr lang="ru-RU" sz="2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к.п.н</a:t>
            </a:r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pPr algn="r"/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заведующий сектором </a:t>
            </a:r>
            <a: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сопровождения международных </a:t>
            </a:r>
            <a:endParaRPr lang="ru-RU" sz="2000" i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 </a:t>
            </a:r>
            <a: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 НИО</a:t>
            </a:r>
          </a:p>
        </p:txBody>
      </p:sp>
    </p:spTree>
    <p:extLst>
      <p:ext uri="{BB962C8B-B14F-4D97-AF65-F5344CB8AC3E}">
        <p14:creationId xmlns:p14="http://schemas.microsoft.com/office/powerpoint/2010/main" xmlns="" val="3515279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4987" y="1988840"/>
            <a:ext cx="7876626" cy="53334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086E4B2-9E0C-41FB-B592-711447933F8D}"/>
              </a:ext>
            </a:extLst>
          </p:cNvPr>
          <p:cNvSpPr txBox="1"/>
          <p:nvPr/>
        </p:nvSpPr>
        <p:spPr>
          <a:xfrm>
            <a:off x="1907704" y="616622"/>
            <a:ext cx="50334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ПОЛИСТРУКТУРНЫЙ ХАРАКТЕР ФГ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МЕТОДОЛОГИИ  PISA</a:t>
            </a:r>
            <a:endParaRPr lang="x-none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086E4B2-9E0C-41FB-B592-711447933F8D}"/>
              </a:ext>
            </a:extLst>
          </p:cNvPr>
          <p:cNvSpPr txBox="1"/>
          <p:nvPr/>
        </p:nvSpPr>
        <p:spPr>
          <a:xfrm>
            <a:off x="611560" y="1422020"/>
            <a:ext cx="426046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kern="1300" spc="4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</a:t>
            </a:r>
          </a:p>
          <a:p>
            <a:pPr>
              <a:lnSpc>
                <a:spcPct val="150000"/>
              </a:lnSpc>
            </a:pPr>
            <a:r>
              <a:rPr lang="ru-RU" sz="2000" b="1" kern="1300" spc="4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</a:t>
            </a:r>
            <a:r>
              <a:rPr lang="ru-RU" sz="2000" b="1" kern="1300" spc="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</a:t>
            </a:r>
            <a:endParaRPr lang="ru-RU" sz="2000" b="1" kern="1300" spc="4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kern="1300" spc="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Естественнонаучная грамотность</a:t>
            </a:r>
            <a:endParaRPr lang="ru-RU" sz="2000" b="1" kern="1300" spc="4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kern="1300" spc="4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</a:t>
            </a:r>
            <a:r>
              <a:rPr lang="ru-RU" sz="2000" b="1" kern="1300" spc="4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</a:t>
            </a:r>
            <a:endParaRPr lang="ru-RU" sz="2000" b="1" kern="1300" spc="4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be-BY" sz="2000" b="1" kern="1300" spc="4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Глобальная компетентность</a:t>
            </a:r>
          </a:p>
          <a:p>
            <a:pPr>
              <a:lnSpc>
                <a:spcPct val="150000"/>
              </a:lnSpc>
            </a:pPr>
            <a:r>
              <a:rPr lang="ru-RU" sz="2000" b="1" kern="1300" spc="4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Креативное мышление</a:t>
            </a:r>
            <a:endParaRPr lang="x-none" sz="2000" b="1" kern="1300" spc="4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5148064" y="1700808"/>
            <a:ext cx="432048" cy="2583534"/>
          </a:xfrm>
          <a:prstGeom prst="rightBrace">
            <a:avLst>
              <a:gd name="adj1" fmla="val 35939"/>
              <a:gd name="adj2" fmla="val 50000"/>
            </a:avLst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4" name="TextBox 3"/>
          <p:cNvSpPr txBox="1"/>
          <p:nvPr/>
        </p:nvSpPr>
        <p:spPr>
          <a:xfrm>
            <a:off x="5796136" y="2371505"/>
            <a:ext cx="31293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Функциональная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грамотность</a:t>
            </a:r>
            <a:endParaRPr lang="be-BY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086E4B2-9E0C-41FB-B592-711447933F8D}"/>
              </a:ext>
            </a:extLst>
          </p:cNvPr>
          <p:cNvSpPr txBox="1"/>
          <p:nvPr/>
        </p:nvSpPr>
        <p:spPr>
          <a:xfrm>
            <a:off x="2087724" y="5229200"/>
            <a:ext cx="4968552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kern="1300" spc="4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Социокультурные реалии, связанные с </a:t>
            </a:r>
          </a:p>
          <a:p>
            <a:pPr algn="ctr">
              <a:lnSpc>
                <a:spcPct val="150000"/>
              </a:lnSpc>
            </a:pPr>
            <a:r>
              <a:rPr lang="ru-RU" sz="2000" b="1" kern="1300" spc="4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образовательными достижениями</a:t>
            </a:r>
            <a:endParaRPr lang="x-none" sz="2000" b="1" kern="1300" spc="4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рест 6"/>
          <p:cNvSpPr/>
          <p:nvPr/>
        </p:nvSpPr>
        <p:spPr>
          <a:xfrm>
            <a:off x="4334495" y="4716390"/>
            <a:ext cx="512810" cy="512810"/>
          </a:xfrm>
          <a:prstGeom prst="plus">
            <a:avLst>
              <a:gd name="adj" fmla="val 4692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</p:spTree>
    <p:extLst>
      <p:ext uri="{BB962C8B-B14F-4D97-AF65-F5344CB8AC3E}">
        <p14:creationId xmlns:p14="http://schemas.microsoft.com/office/powerpoint/2010/main" xmlns="" val="142281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4987" y="1988840"/>
            <a:ext cx="7876626" cy="53334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086E4B2-9E0C-41FB-B592-711447933F8D}"/>
              </a:ext>
            </a:extLst>
          </p:cNvPr>
          <p:cNvSpPr txBox="1"/>
          <p:nvPr/>
        </p:nvSpPr>
        <p:spPr>
          <a:xfrm>
            <a:off x="973895" y="616622"/>
            <a:ext cx="6974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ОБЩИЕ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ИССЛЕДОВАНИЯ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endParaRPr lang="x-none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086E4B2-9E0C-41FB-B592-711447933F8D}"/>
              </a:ext>
            </a:extLst>
          </p:cNvPr>
          <p:cNvSpPr txBox="1"/>
          <p:nvPr/>
        </p:nvSpPr>
        <p:spPr>
          <a:xfrm>
            <a:off x="2256238" y="1371952"/>
            <a:ext cx="4631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kern="1300" spc="4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исследования </a:t>
            </a:r>
            <a:r>
              <a:rPr lang="en-US" sz="2400" b="1" kern="1300" spc="4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endParaRPr lang="ru-RU" sz="2400" b="1" kern="1300" spc="4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086E4B2-9E0C-41FB-B592-711447933F8D}"/>
              </a:ext>
            </a:extLst>
          </p:cNvPr>
          <p:cNvSpPr txBox="1"/>
          <p:nvPr/>
        </p:nvSpPr>
        <p:spPr>
          <a:xfrm>
            <a:off x="973895" y="2708919"/>
            <a:ext cx="2225225" cy="498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kern="1300" spc="4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15 лет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086E4B2-9E0C-41FB-B592-711447933F8D}"/>
              </a:ext>
            </a:extLst>
          </p:cNvPr>
          <p:cNvSpPr txBox="1"/>
          <p:nvPr/>
        </p:nvSpPr>
        <p:spPr>
          <a:xfrm>
            <a:off x="6143387" y="2708918"/>
            <a:ext cx="2317045" cy="498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kern="1300" spc="4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УО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086E4B2-9E0C-41FB-B592-711447933F8D}"/>
              </a:ext>
            </a:extLst>
          </p:cNvPr>
          <p:cNvSpPr txBox="1"/>
          <p:nvPr/>
        </p:nvSpPr>
        <p:spPr>
          <a:xfrm>
            <a:off x="6269639" y="3447753"/>
            <a:ext cx="21907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kern="1300" spc="4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участия: </a:t>
            </a:r>
          </a:p>
          <a:p>
            <a:pPr>
              <a:lnSpc>
                <a:spcPct val="150000"/>
              </a:lnSpc>
            </a:pPr>
            <a:r>
              <a:rPr lang="ru-RU" sz="2000" b="1" kern="1300" spc="4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kern="1300" spc="4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086E4B2-9E0C-41FB-B592-711447933F8D}"/>
              </a:ext>
            </a:extLst>
          </p:cNvPr>
          <p:cNvSpPr txBox="1"/>
          <p:nvPr/>
        </p:nvSpPr>
        <p:spPr>
          <a:xfrm>
            <a:off x="1009128" y="3447753"/>
            <a:ext cx="21547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kern="1300" spc="4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участия:</a:t>
            </a:r>
          </a:p>
          <a:p>
            <a:pPr>
              <a:lnSpc>
                <a:spcPct val="150000"/>
              </a:lnSpc>
            </a:pPr>
            <a:r>
              <a:rPr lang="ru-RU" sz="2000" b="1" kern="1300" spc="4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kern="1300" spc="4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</a:t>
            </a:r>
          </a:p>
          <a:p>
            <a:pPr>
              <a:lnSpc>
                <a:spcPct val="150000"/>
              </a:lnSpc>
            </a:pPr>
            <a:r>
              <a:rPr lang="ru-RU" sz="2000" kern="1300" spc="4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анкетирование</a:t>
            </a:r>
          </a:p>
        </p:txBody>
      </p:sp>
      <p:cxnSp>
        <p:nvCxnSpPr>
          <p:cNvPr id="7" name="Прямая со стрелкой 6"/>
          <p:cNvCxnSpPr>
            <a:stCxn id="6" idx="2"/>
            <a:endCxn id="8" idx="0"/>
          </p:cNvCxnSpPr>
          <p:nvPr/>
        </p:nvCxnSpPr>
        <p:spPr>
          <a:xfrm flipH="1">
            <a:off x="2086508" y="2018283"/>
            <a:ext cx="2485492" cy="690636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2"/>
            <a:endCxn id="10" idx="0"/>
          </p:cNvCxnSpPr>
          <p:nvPr/>
        </p:nvCxnSpPr>
        <p:spPr>
          <a:xfrm>
            <a:off x="4572000" y="2018283"/>
            <a:ext cx="2729910" cy="690635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086E4B2-9E0C-41FB-B592-711447933F8D}"/>
              </a:ext>
            </a:extLst>
          </p:cNvPr>
          <p:cNvSpPr txBox="1"/>
          <p:nvPr/>
        </p:nvSpPr>
        <p:spPr>
          <a:xfrm>
            <a:off x="1763688" y="5080304"/>
            <a:ext cx="58991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kern="1300" spc="4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 </a:t>
            </a:r>
            <a:r>
              <a:rPr lang="en-US" sz="2400" b="1" kern="1300" spc="4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sz="2400" b="1" kern="1300" spc="4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-2022: 07.04 – 30.05</a:t>
            </a:r>
          </a:p>
          <a:p>
            <a:pPr>
              <a:lnSpc>
                <a:spcPct val="150000"/>
              </a:lnSpc>
            </a:pPr>
            <a:endParaRPr lang="ru-RU" sz="2400" b="1" kern="1300" spc="4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16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33687" y="1844824"/>
            <a:ext cx="7876626" cy="3438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rgbClr val="003B31"/>
                </a:solidFill>
                <a:latin typeface="Roboto"/>
              </a:rPr>
              <a:t>	Формирование читательской грамотности – задача всех учебных предметов в рамках общего среднего образования.</a:t>
            </a:r>
          </a:p>
          <a:p>
            <a:pPr algn="just">
              <a:lnSpc>
                <a:spcPct val="150000"/>
              </a:lnSpc>
            </a:pPr>
            <a:endParaRPr lang="ru-RU" sz="1800" dirty="0" smtClean="0">
              <a:solidFill>
                <a:srgbClr val="003B31"/>
              </a:solidFill>
              <a:latin typeface="Roboto"/>
            </a:endParaRPr>
          </a:p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rgbClr val="003B31"/>
                </a:solidFill>
                <a:latin typeface="Roboto"/>
              </a:rPr>
              <a:t>	Формирование читательской грамотности предполагает развитие навыков аналитической обработки информации, ее критической оценки, анализа и осмысления текстов, самостоятельного формулирования выводов. </a:t>
            </a:r>
            <a:endParaRPr lang="en-US" sz="1800" dirty="0">
              <a:solidFill>
                <a:srgbClr val="003B31"/>
              </a:solidFill>
              <a:latin typeface="Robot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086E4B2-9E0C-41FB-B592-711447933F8D}"/>
              </a:ext>
            </a:extLst>
          </p:cNvPr>
          <p:cNvSpPr txBox="1"/>
          <p:nvPr/>
        </p:nvSpPr>
        <p:spPr>
          <a:xfrm>
            <a:off x="971600" y="692696"/>
            <a:ext cx="7473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ВАЖНОСТЬ РАЗВИТИЯ ЧИТАТЕЛЬСКОЙ ГРАМОТНОСТИ</a:t>
            </a:r>
            <a:endParaRPr lang="x-none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52">
            <a:extLst>
              <a:ext uri="{FF2B5EF4-FFF2-40B4-BE49-F238E27FC236}">
                <a16:creationId xmlns:a16="http://schemas.microsoft.com/office/drawing/2014/main" xmlns="" id="{FE0086D4-E835-4B33-AEEF-4E678621C1F4}"/>
              </a:ext>
            </a:extLst>
          </p:cNvPr>
          <p:cNvSpPr/>
          <p:nvPr/>
        </p:nvSpPr>
        <p:spPr>
          <a:xfrm>
            <a:off x="164127" y="1231904"/>
            <a:ext cx="8728666" cy="3709264"/>
          </a:xfrm>
          <a:prstGeom prst="roundRect">
            <a:avLst>
              <a:gd name="adj" fmla="val 5196"/>
            </a:avLst>
          </a:prstGeom>
          <a:noFill/>
          <a:ln>
            <a:solidFill>
              <a:srgbClr val="003B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99482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086E4B2-9E0C-41FB-B592-711447933F8D}"/>
              </a:ext>
            </a:extLst>
          </p:cNvPr>
          <p:cNvSpPr txBox="1"/>
          <p:nvPr/>
        </p:nvSpPr>
        <p:spPr>
          <a:xfrm>
            <a:off x="1763688" y="614833"/>
            <a:ext cx="578972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ВАЖНОСТЬ УЧЕТА РЕЗУЛЬТАТОВ PISA-2018</a:t>
            </a:r>
            <a:endParaRPr lang="x-none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33687" y="2078424"/>
            <a:ext cx="7876626" cy="20162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endParaRPr lang="en-US" sz="1800" dirty="0">
              <a:solidFill>
                <a:srgbClr val="003B31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8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259632" y="1331958"/>
          <a:ext cx="6696744" cy="4736270"/>
        </p:xfrm>
        <a:graphic>
          <a:graphicData uri="http://schemas.openxmlformats.org/drawingml/2006/table">
            <a:tbl>
              <a:tblPr firstRow="1" firstCol="1" bandRow="1"/>
              <a:tblGrid>
                <a:gridCol w="21845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5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99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70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14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грамотности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Результаты (средние баллы)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7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Республика Беларусь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 страны-участницы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Страны ОЭСР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97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Читательская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474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(36-е место)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56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Математическая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(38-е место)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56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Естественно-научная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(37-е место)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403648" y="905114"/>
            <a:ext cx="65527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PISA-2018 (по видам грамотностей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7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10" t="5824" r="3456" b="2872"/>
          <a:stretch/>
        </p:blipFill>
        <p:spPr>
          <a:xfrm>
            <a:off x="1043608" y="1815782"/>
            <a:ext cx="7056784" cy="45365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3EEE487-22C6-44F3-91D7-5AAAA123A99D}"/>
              </a:ext>
            </a:extLst>
          </p:cNvPr>
          <p:cNvSpPr txBox="1"/>
          <p:nvPr/>
        </p:nvSpPr>
        <p:spPr>
          <a:xfrm>
            <a:off x="1263045" y="332656"/>
            <a:ext cx="6780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РЕЗУЛЬТАТЫ PISA-2018 В РЕСПУБЛИКЕ БЕЛАРУСЬ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ЧИТАТЕЛЬСКОЙ ГРАМОТНОСТИ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ТИПАМ УЧРЕЖДЕНИЙ ОБРАЗОВАНИЯ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ТИПАМ НАСЕЛЕННЫХ ПУНКТОВ (БАЛЛЫ)</a:t>
            </a:r>
          </a:p>
        </p:txBody>
      </p:sp>
    </p:spTree>
    <p:extLst>
      <p:ext uri="{BB962C8B-B14F-4D97-AF65-F5344CB8AC3E}">
        <p14:creationId xmlns:p14="http://schemas.microsoft.com/office/powerpoint/2010/main" xmlns="" val="103612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4987" y="1988840"/>
            <a:ext cx="7876626" cy="53334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Palatino Linotype"/>
              <a:ea typeface="+mj-ea"/>
              <a:cs typeface="+mj-cs"/>
            </a:endParaRPr>
          </a:p>
        </p:txBody>
      </p:sp>
      <p:pic>
        <p:nvPicPr>
          <p:cNvPr id="4" name="Рисунок 3" descr="C:\Users\Administrator\AppData\Local\Microsoft\Windows\Temporary Internet Files\Content.Word\ЧГ по уровням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1118" y="1647676"/>
            <a:ext cx="7441764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BEAB436-D069-4725-8F6D-CF0B9434CAF1}"/>
              </a:ext>
            </a:extLst>
          </p:cNvPr>
          <p:cNvSpPr txBox="1"/>
          <p:nvPr/>
        </p:nvSpPr>
        <p:spPr>
          <a:xfrm>
            <a:off x="1909824" y="446299"/>
            <a:ext cx="54869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РЕЗУЛЬТАТЫ ИССЛЕДОВАНИЯ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PISA-2018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УРОВНЮ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СФОРМИРОВАННОСТИ 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ЧИТАТЕЛЬСКОЙ ГРАМОТНОСТИ</a:t>
            </a:r>
            <a:endParaRPr lang="be-BY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652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6911707-9339-40DC-A813-65A965C851A2}"/>
              </a:ext>
            </a:extLst>
          </p:cNvPr>
          <p:cNvSpPr/>
          <p:nvPr/>
        </p:nvSpPr>
        <p:spPr>
          <a:xfrm>
            <a:off x="0" y="6668020"/>
            <a:ext cx="9144000" cy="217364"/>
          </a:xfrm>
          <a:prstGeom prst="rect">
            <a:avLst/>
          </a:prstGeom>
          <a:solidFill>
            <a:srgbClr val="006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prstClr val="white"/>
                </a:solidFill>
                <a:latin typeface="Calibri" panose="020F0502020204030204"/>
              </a:rPr>
              <a:t>НАЦИОНАЛЬНЫЙ ИНСТИТУТ ОБРАЗОВАНИЯ</a:t>
            </a:r>
            <a:r>
              <a:rPr lang="ru-RU" sz="1350" dirty="0">
                <a:solidFill>
                  <a:prstClr val="white"/>
                </a:solidFill>
                <a:latin typeface="Calibri" panose="020F0502020204030204"/>
              </a:rPr>
              <a:t>,   г. Минск,   Республика Беларусь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33687" y="1811546"/>
            <a:ext cx="7876626" cy="20162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rgbClr val="003B31"/>
                </a:solidFill>
                <a:latin typeface="Roboto"/>
              </a:rPr>
              <a:t>По результатам международного исследования </a:t>
            </a:r>
            <a:r>
              <a:rPr lang="en-US" sz="1800" dirty="0">
                <a:solidFill>
                  <a:srgbClr val="003B31"/>
                </a:solidFill>
                <a:latin typeface="Roboto"/>
              </a:rPr>
              <a:t>PISA-2018</a:t>
            </a:r>
            <a:r>
              <a:rPr lang="ru-RU" sz="1800" dirty="0">
                <a:solidFill>
                  <a:srgbClr val="003B31"/>
                </a:solidFill>
                <a:latin typeface="Roboto"/>
              </a:rPr>
              <a:t> белорусские школьники занимают </a:t>
            </a:r>
            <a:r>
              <a:rPr lang="ru-RU" sz="1800" dirty="0">
                <a:solidFill>
                  <a:srgbClr val="0070C0"/>
                </a:solidFill>
                <a:latin typeface="Roboto"/>
              </a:rPr>
              <a:t>первую позицию среди всех стран по объемам текста, которые им нужно прочитывать в качестве домашнего задания</a:t>
            </a:r>
            <a:r>
              <a:rPr lang="ru-RU" sz="1800" dirty="0" smtClean="0">
                <a:solidFill>
                  <a:srgbClr val="003B31"/>
                </a:solidFill>
                <a:latin typeface="Roboto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rgbClr val="003B31"/>
                </a:solidFill>
                <a:latin typeface="Roboto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rgbClr val="003B31"/>
                </a:solidFill>
                <a:latin typeface="Roboto"/>
              </a:rPr>
              <a:t>При </a:t>
            </a:r>
            <a:r>
              <a:rPr lang="ru-RU" sz="1800" dirty="0">
                <a:solidFill>
                  <a:srgbClr val="003B31"/>
                </a:solidFill>
                <a:latin typeface="Roboto"/>
              </a:rPr>
              <a:t>этом у них только </a:t>
            </a:r>
            <a:r>
              <a:rPr lang="ru-RU" sz="1800" dirty="0" smtClean="0">
                <a:solidFill>
                  <a:srgbClr val="003B31"/>
                </a:solidFill>
                <a:latin typeface="Roboto"/>
              </a:rPr>
              <a:t>36-е </a:t>
            </a:r>
            <a:r>
              <a:rPr lang="ru-RU" sz="1800" dirty="0">
                <a:solidFill>
                  <a:srgbClr val="003B31"/>
                </a:solidFill>
                <a:latin typeface="Roboto"/>
              </a:rPr>
              <a:t>место в мировом рейтинге по читательской грамотности, 38-е – по математической грамотности, 37-е – по естественнонаучной грамотности. </a:t>
            </a:r>
            <a:endParaRPr lang="en-US" sz="1800" dirty="0">
              <a:solidFill>
                <a:srgbClr val="003B31"/>
              </a:solidFill>
              <a:latin typeface="Robot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086E4B2-9E0C-41FB-B592-711447933F8D}"/>
              </a:ext>
            </a:extLst>
          </p:cNvPr>
          <p:cNvSpPr txBox="1"/>
          <p:nvPr/>
        </p:nvSpPr>
        <p:spPr>
          <a:xfrm>
            <a:off x="1115616" y="692696"/>
            <a:ext cx="6270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ВАЖНАЯ НАЦИОНАЛЬНАЯ ХАРАКТЕРИСТИКА</a:t>
            </a:r>
            <a:endParaRPr lang="x-none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52">
            <a:extLst>
              <a:ext uri="{FF2B5EF4-FFF2-40B4-BE49-F238E27FC236}">
                <a16:creationId xmlns:a16="http://schemas.microsoft.com/office/drawing/2014/main" xmlns="" id="{FE0086D4-E835-4B33-AEEF-4E678621C1F4}"/>
              </a:ext>
            </a:extLst>
          </p:cNvPr>
          <p:cNvSpPr/>
          <p:nvPr/>
        </p:nvSpPr>
        <p:spPr>
          <a:xfrm>
            <a:off x="164127" y="1231904"/>
            <a:ext cx="8728666" cy="3709264"/>
          </a:xfrm>
          <a:prstGeom prst="roundRect">
            <a:avLst>
              <a:gd name="adj" fmla="val 5196"/>
            </a:avLst>
          </a:prstGeom>
          <a:noFill/>
          <a:ln>
            <a:solidFill>
              <a:srgbClr val="003B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99527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1912</TotalTime>
  <Words>620</Words>
  <Application>Microsoft Office PowerPoint</Application>
  <PresentationFormat>Экран (4:3)</PresentationFormat>
  <Paragraphs>184</Paragraphs>
  <Slides>18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 по организации опытной проверки  учебного пособия «Физика» для 9 класса  авторов Исаченковой Л.А., Сокольского А.А., Захаревич Е.В.</dc:title>
  <dc:creator>Пользователь Windows</dc:creator>
  <cp:lastModifiedBy>Проректор</cp:lastModifiedBy>
  <cp:revision>192</cp:revision>
  <cp:lastPrinted>2021-04-16T10:07:36Z</cp:lastPrinted>
  <dcterms:created xsi:type="dcterms:W3CDTF">2020-09-29T07:51:26Z</dcterms:created>
  <dcterms:modified xsi:type="dcterms:W3CDTF">2021-12-07T17:21:02Z</dcterms:modified>
</cp:coreProperties>
</file>